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Gill Sans" panose="020B060402020202020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57" y="45"/>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This order of service is meant to be adopted to fit your confessional context.</a:t>
            </a:r>
            <a:endParaRPr/>
          </a:p>
          <a:p>
            <a:pPr marL="0" lvl="0" indent="0" algn="l" rtl="0">
              <a:spcBef>
                <a:spcPts val="0"/>
              </a:spcBef>
              <a:spcAft>
                <a:spcPts val="0"/>
              </a:spcAft>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The order of worship allows for a sermon. Alternatively, there are reflection questions (see slide 22 &amp; 23) that can be used to guide discussions on the Gospel reading.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7" name="Google Shape;47;p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Please feel free to choose a song on pages 9-11 of the Liturgical Resource Guide or one of your own choosing.</a:t>
            </a:r>
            <a:endParaRPr sz="1200" b="0" i="1">
              <a:solidFill>
                <a:schemeClr val="dk1"/>
              </a:solidFill>
              <a:latin typeface="Calibri"/>
              <a:ea typeface="Calibri"/>
              <a:cs typeface="Calibri"/>
              <a:sym typeface="Calibri"/>
            </a:endParaRPr>
          </a:p>
        </p:txBody>
      </p:sp>
      <p:sp>
        <p:nvSpPr>
          <p:cNvPr id="160" name="Google Shape;160;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Recommended Prayer for Worship Lead:</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Creator God, we come acknowledging that we have sinned in the ways in which we have misused and abused the life-giving resources that you have placed on the earth.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confess our failure to recognize the ongoing hunger crisis that exists in our world and our unwillingness to respond to ensure that the hungry are fed and the sick are healed. (</a:t>
            </a:r>
            <a:r>
              <a:rPr lang="en-US" sz="1200" i="1">
                <a:solidFill>
                  <a:schemeClr val="dk1"/>
                </a:solidFill>
                <a:latin typeface="Calibri"/>
                <a:ea typeface="Calibri"/>
                <a:cs typeface="Calibri"/>
                <a:sym typeface="Calibri"/>
              </a:rPr>
              <a:t>Isaiah 58:10</a:t>
            </a:r>
            <a:r>
              <a:rPr lang="en-US"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confess that we have missed the mark in dismantling systems that promote inequity and injustice that have resulted in widespread hunger and starvation.(</a:t>
            </a:r>
            <a:r>
              <a:rPr lang="en-US" sz="1200" i="1">
                <a:solidFill>
                  <a:schemeClr val="dk1"/>
                </a:solidFill>
                <a:latin typeface="Calibri"/>
                <a:ea typeface="Calibri"/>
                <a:cs typeface="Calibri"/>
                <a:sym typeface="Calibri"/>
              </a:rPr>
              <a:t>Matthew 25:35)</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confess our ingratitude and selfish pride in failing to appreciate that all creation belongs to you, our Lord, and that the very life we have, the surroundings we live in and the food that we receive and have access to is a divine gift from you. (</a:t>
            </a:r>
            <a:r>
              <a:rPr lang="en-US" sz="1200" i="1">
                <a:solidFill>
                  <a:schemeClr val="dk1"/>
                </a:solidFill>
                <a:latin typeface="Calibri"/>
                <a:ea typeface="Calibri"/>
                <a:cs typeface="Calibri"/>
                <a:sym typeface="Calibri"/>
              </a:rPr>
              <a:t>Psalm 24: 1</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confess before you that we have failed in answering your call to share this gift unconditionally so as to make a difference in the lives of people in need. (</a:t>
            </a:r>
            <a:r>
              <a:rPr lang="en-US" sz="1200" i="1">
                <a:solidFill>
                  <a:schemeClr val="dk1"/>
                </a:solidFill>
                <a:latin typeface="Calibri"/>
                <a:ea typeface="Calibri"/>
                <a:cs typeface="Calibri"/>
                <a:sym typeface="Calibri"/>
              </a:rPr>
              <a:t>James 2:15-19</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Grant us forgiveness, as we confess our sins to you and may your pardoning grace lead us to repentance. As a forgiven and repentant people, may we continually be transformed in the way we behave, the way we consume, the way we treat nature, and the way we treat each other. Empowered and guided by the Holy Spirit, may we be caretakers of the environment as we strive to provide food and sustenance for all and by so doing reflect the shared values of the faith that we profess to follow.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pray in the name of Jesus Christ, the Lamb of God, who takes away the sins of the world. Amen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This prayer could be added to the notes section of Slide 9.</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71" name="Google Shape;171;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82" name="Google Shape;182;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94" name="Google Shape;194;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06" name="Google Shape;206;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18" name="Google Shape;218;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Recommended Prayer for Worship Lead:</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God of Abundance, your Word fills our souls with overflowing grace.  As we listen to your Word, inspire us through the power of your Holy Spirit, that we may be faithful witnesses to the joy of your kingdom, on earth as in heaven. </a:t>
            </a:r>
            <a:r>
              <a:rPr lang="en-US" sz="1200" b="0">
                <a:solidFill>
                  <a:schemeClr val="dk1"/>
                </a:solidFill>
                <a:latin typeface="Calibri"/>
                <a:ea typeface="Calibri"/>
                <a:cs typeface="Calibri"/>
                <a:sym typeface="Calibri"/>
              </a:rPr>
              <a:t>Amen.</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30" name="Google Shape;230;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41" name="Google Shape;241;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53" name="Google Shape;253;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65" name="Google Shape;265;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Script for Moderator:</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Across the globe more than 41m people– around half of them children – are at risk of falling into famine in 43 countries. Famine is preventable and has no place in the 21st century.  These people are not starving, they are being starved by conflict and violence; by inequality; the impacts of climate change; and by a fight against COVID19 that has left them even further behind.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Time is running out.  Action must be taken now to prevent the needless deaths of tens of thousands of children.  If the world stands by and does too little too late, children will starve to death. Hunger will also force children and their families to make dangerous survival choices, such as child marriage or child labour, and this will have lasting harmful consequences for girls and boys.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Up to 811 million people were hungry in 2020, up by 161 million from 2019. This is a 25% increase from 2019, which is greater than the total increase over the past 5 years. Hunger increased in all regions in the world. Asia has the largest total number of hungry people, but Africa has the highest proportion of its population.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Everyone is exhausted by the battle to defeat COVID-19, but in the poorest parts of the world families are now literally looking for their next meal. People know the value in coming together to defeat the pandemic and now we must stand together with the most vulnerable to help them survive.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in our time of worship, we focus on the petition for daily provision - “give us each day our daily bread.” We have the assurance that in God’s economy there is abundance which ensures that our daily needs can be met. Our response therefore is to extend that abundance to all people in all places and at all times.</a:t>
            </a:r>
            <a:endParaRPr/>
          </a:p>
          <a:p>
            <a:pPr marL="0" lvl="0" indent="0" algn="l" rtl="0">
              <a:spcBef>
                <a:spcPts val="0"/>
              </a:spcBef>
              <a:spcAft>
                <a:spcPts val="0"/>
              </a:spcAft>
              <a:buNone/>
            </a:pPr>
            <a:endParaRPr/>
          </a:p>
        </p:txBody>
      </p:sp>
      <p:sp>
        <p:nvSpPr>
          <p:cNvPr id="58" name="Google Shape;58;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77" name="Google Shape;277;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Please feel free to choose a song on pages 9-11 of the Liturgical Resource Guide or one of your own choosing.</a:t>
            </a:r>
            <a:endParaRPr sz="1200" b="0" i="1">
              <a:solidFill>
                <a:schemeClr val="dk1"/>
              </a:solidFill>
              <a:latin typeface="Calibri"/>
              <a:ea typeface="Calibri"/>
              <a:cs typeface="Calibri"/>
              <a:sym typeface="Calibri"/>
            </a:endParaRPr>
          </a:p>
        </p:txBody>
      </p:sp>
      <p:sp>
        <p:nvSpPr>
          <p:cNvPr id="289" name="Google Shape;289;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1">
              <a:solidFill>
                <a:schemeClr val="dk1"/>
              </a:solidFill>
              <a:latin typeface="Calibri"/>
              <a:ea typeface="Calibri"/>
              <a:cs typeface="Calibri"/>
              <a:sym typeface="Calibri"/>
            </a:endParaRPr>
          </a:p>
        </p:txBody>
      </p:sp>
      <p:sp>
        <p:nvSpPr>
          <p:cNvPr id="300" name="Google Shape;300;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1">
              <a:solidFill>
                <a:schemeClr val="dk1"/>
              </a:solidFill>
              <a:latin typeface="Calibri"/>
              <a:ea typeface="Calibri"/>
              <a:cs typeface="Calibri"/>
              <a:sym typeface="Calibri"/>
            </a:endParaRPr>
          </a:p>
        </p:txBody>
      </p:sp>
      <p:sp>
        <p:nvSpPr>
          <p:cNvPr id="311" name="Google Shape;311;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Please feel free to choose a song on pages 9-11 of the Liturgical Resource Guide or one of your own choosing.</a:t>
            </a:r>
            <a:endParaRPr sz="1200" b="0" i="1">
              <a:solidFill>
                <a:schemeClr val="dk1"/>
              </a:solidFill>
              <a:latin typeface="Calibri"/>
              <a:ea typeface="Calibri"/>
              <a:cs typeface="Calibri"/>
              <a:sym typeface="Calibri"/>
            </a:endParaRPr>
          </a:p>
        </p:txBody>
      </p:sp>
      <p:sp>
        <p:nvSpPr>
          <p:cNvPr id="322" name="Google Shape;322;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33" name="Google Shape;333;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45" name="Google Shape;345;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57" name="Google Shape;357;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69" name="Google Shape;369;p2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81" name="Google Shape;381;p2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Script for Moderator:</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Across the globe more than 41m people– around half of them children – are at risk of falling into famine in 43 countries. Famine is preventable and has no place in the 21st century.  These people are not starving, they are being starved by conflict and violence; by inequality; the impacts of climate change; and by a fight against COVID19 that has left them even further behind.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Time is running out.  Action must be taken now to prevent the needless deaths of tens of thousands of children.  If the world stands by and does too little too late, children will starve to death. Hunger will also force children and their families to make dangerous survival choices, such as child marriage or child labour, and this will have lasting harmful consequences for girls and boys.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Up to 811 million people were hungry in 2020, up by 161 million from 2019. This is a 25% increase from 2019, which is greater than the total increase over the past 5 years. Hunger increased in all regions in the world. Asia has the largest total number of hungry people, but Africa has the highest proportion of its population.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Everyone is exhausted by the battle to defeat COVID-19, but in the poorest parts of the world families are now literally looking for their next meal. People know the value in coming together to defeat the pandemic and now we must stand together with the most vulnerable to help them survive, </a:t>
            </a:r>
            <a:r>
              <a:rPr lang="en-US" sz="1200" b="0" i="0" u="none" strike="noStrike">
                <a:solidFill>
                  <a:srgbClr val="000000"/>
                </a:solidFill>
                <a:latin typeface="Georgia"/>
                <a:ea typeface="Georgia"/>
                <a:cs typeface="Georgia"/>
                <a:sym typeface="Georgia"/>
              </a:rPr>
              <a:t>whether they are located among the poorest countries in the world or the most wealthy.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in our time of worship, we focus on the petition for daily provision - “give us each day our daily bread.” We have the assurance that in God’s economy there is abundance which ensures that our daily needs can be met. Our response therefore is to extend that abundance to all people in all places and at all times.</a:t>
            </a:r>
            <a:endParaRPr/>
          </a:p>
          <a:p>
            <a:pPr marL="0" lvl="0" indent="0" algn="l" rtl="0">
              <a:spcBef>
                <a:spcPts val="0"/>
              </a:spcBef>
              <a:spcAft>
                <a:spcPts val="0"/>
              </a:spcAft>
              <a:buNone/>
            </a:pPr>
            <a:endParaRPr/>
          </a:p>
        </p:txBody>
      </p:sp>
      <p:sp>
        <p:nvSpPr>
          <p:cNvPr id="81" name="Google Shape;81;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393" name="Google Shape;393;p3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05" name="Google Shape;405;p3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Please feel free to choose a song on pages 9-11 of the Liturgical Resource Guide or one of your own choosing.</a:t>
            </a:r>
            <a:endParaRPr sz="1200" b="0" i="1">
              <a:solidFill>
                <a:schemeClr val="dk1"/>
              </a:solidFill>
              <a:latin typeface="Calibri"/>
              <a:ea typeface="Calibri"/>
              <a:cs typeface="Calibri"/>
              <a:sym typeface="Calibri"/>
            </a:endParaRPr>
          </a:p>
        </p:txBody>
      </p:sp>
      <p:sp>
        <p:nvSpPr>
          <p:cNvPr id="417" name="Google Shape;417;p3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28" name="Google Shape;428;p3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40" name="Google Shape;440;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52" name="Google Shape;452;p3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64" name="Google Shape;464;p3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Invite the worship participants to pray in one’s own language</a:t>
            </a:r>
            <a:endParaRPr sz="1200" b="1">
              <a:solidFill>
                <a:schemeClr val="dk1"/>
              </a:solidFill>
              <a:latin typeface="Calibri"/>
              <a:ea typeface="Calibri"/>
              <a:cs typeface="Calibri"/>
              <a:sym typeface="Calibri"/>
            </a:endParaRPr>
          </a:p>
        </p:txBody>
      </p:sp>
      <p:sp>
        <p:nvSpPr>
          <p:cNvPr id="476" name="Google Shape;476;p3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Moderator: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Please feel free to choose a song on pages 9-11 of the Liturgical Resource Guide or one of your own choosing.</a:t>
            </a:r>
            <a:endParaRPr sz="1200" b="0" i="1">
              <a:solidFill>
                <a:schemeClr val="dk1"/>
              </a:solidFill>
              <a:latin typeface="Calibri"/>
              <a:ea typeface="Calibri"/>
              <a:cs typeface="Calibri"/>
              <a:sym typeface="Calibri"/>
            </a:endParaRPr>
          </a:p>
        </p:txBody>
      </p:sp>
      <p:sp>
        <p:nvSpPr>
          <p:cNvPr id="487" name="Google Shape;487;p3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498" name="Google Shape;498;p3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Guidance for Moderator:</a:t>
            </a:r>
            <a:endParaRPr/>
          </a:p>
          <a:p>
            <a:pPr marL="0" lvl="0" indent="0" algn="l" rtl="0">
              <a:spcBef>
                <a:spcPts val="0"/>
              </a:spcBef>
              <a:spcAft>
                <a:spcPts val="0"/>
              </a:spcAft>
              <a:buNone/>
            </a:pPr>
            <a:endParaRPr b="1"/>
          </a:p>
          <a:p>
            <a:pPr marL="0" lvl="0" indent="0" algn="l" rtl="0">
              <a:spcBef>
                <a:spcPts val="0"/>
              </a:spcBef>
              <a:spcAft>
                <a:spcPts val="0"/>
              </a:spcAft>
              <a:buNone/>
            </a:pPr>
            <a:r>
              <a:rPr lang="en-US" sz="1200" i="1">
                <a:solidFill>
                  <a:schemeClr val="dk1"/>
                </a:solidFill>
                <a:latin typeface="Calibri"/>
                <a:ea typeface="Calibri"/>
                <a:cs typeface="Calibri"/>
                <a:sym typeface="Calibri"/>
              </a:rPr>
              <a:t>Invite the participants to have with them various fruits (grapes, apples, pears, etc.) and/or pieces of different types of bread.</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During the time of gathering in preparation for worship, the participants are invited to partake of the fruit/bread. This can be done during the musical prelude.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While partaking of the food, an individual(s) can read the words on this slide inviting persons to further reflect on the theme of God’s abundance from which we all receive our daily provisions.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510" name="Google Shape;510;p4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Guidance for the Moderator:</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While the participants partake of the bread, an individual(s) can read the words on this slide inviting persons to further reflect on the theme of God’s abundance from which we all receive our daily provisions.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5" name="Google Shape;105;p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Recommended Prayer for Worship Lead:</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Hospitable God, You invite us to a great banquet, where no one will hunger, no soul will thirst; where the last will be first, and the humble and mighty will trade places.  As we gather for worship this day, nourish our spirits with the abundance of your abiding love.  Inspire us to share your abundance with others, knowing that with you there need not be any fear with us. because of a sense of scarcity. Let us welcome those who are strangers with a spirit of hospitality that is radically loving, as you are to us. We pray in the name of the Father, and of the Son and of the Holy Spirit! Amen.</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49" name="Google Shape;149;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797616" y="4162466"/>
            <a:ext cx="4692767" cy="89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650" b="0" i="0">
                <a:solidFill>
                  <a:srgbClr val="00666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797616" y="4162466"/>
            <a:ext cx="4692767" cy="89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650" b="0" i="0">
                <a:solidFill>
                  <a:srgbClr val="00666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797616" y="4162466"/>
            <a:ext cx="4692767" cy="89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650" b="0" i="0">
                <a:solidFill>
                  <a:srgbClr val="00666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BC3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
          <p:cNvSpPr txBox="1">
            <a:spLocks noGrp="1"/>
          </p:cNvSpPr>
          <p:nvPr>
            <p:ph type="title"/>
          </p:nvPr>
        </p:nvSpPr>
        <p:spPr>
          <a:xfrm>
            <a:off x="6797616" y="4162466"/>
            <a:ext cx="4692767" cy="89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650" b="0" i="0" u="none" strike="noStrike" cap="none">
                <a:solidFill>
                  <a:srgbClr val="00666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p:nvPr/>
        </p:nvSpPr>
        <p:spPr>
          <a:xfrm>
            <a:off x="7529919" y="8712618"/>
            <a:ext cx="1143000" cy="381000"/>
          </a:xfrm>
          <a:custGeom>
            <a:avLst/>
            <a:gdLst/>
            <a:ahLst/>
            <a:cxnLst/>
            <a:rect l="l" t="t" r="r" b="b"/>
            <a:pathLst>
              <a:path w="1143000" h="381000" extrusionOk="0">
                <a:moveTo>
                  <a:pt x="1020940" y="191223"/>
                </a:moveTo>
                <a:lnTo>
                  <a:pt x="930490" y="129628"/>
                </a:lnTo>
                <a:lnTo>
                  <a:pt x="930490" y="181940"/>
                </a:lnTo>
                <a:lnTo>
                  <a:pt x="697141" y="181940"/>
                </a:lnTo>
                <a:lnTo>
                  <a:pt x="697141" y="200520"/>
                </a:lnTo>
                <a:lnTo>
                  <a:pt x="930490" y="200520"/>
                </a:lnTo>
                <a:lnTo>
                  <a:pt x="930490" y="252831"/>
                </a:lnTo>
                <a:lnTo>
                  <a:pt x="1020940" y="191223"/>
                </a:lnTo>
                <a:close/>
              </a:path>
              <a:path w="1143000" h="381000" extrusionOk="0">
                <a:moveTo>
                  <a:pt x="1143000" y="0"/>
                </a:moveTo>
                <a:lnTo>
                  <a:pt x="0" y="0"/>
                </a:lnTo>
                <a:lnTo>
                  <a:pt x="0" y="10185"/>
                </a:lnTo>
                <a:lnTo>
                  <a:pt x="0" y="369404"/>
                </a:lnTo>
                <a:lnTo>
                  <a:pt x="0" y="380860"/>
                </a:lnTo>
                <a:lnTo>
                  <a:pt x="1143000" y="380860"/>
                </a:lnTo>
                <a:lnTo>
                  <a:pt x="1143000" y="369963"/>
                </a:lnTo>
                <a:lnTo>
                  <a:pt x="1143000" y="369404"/>
                </a:lnTo>
                <a:lnTo>
                  <a:pt x="1143000" y="10795"/>
                </a:lnTo>
                <a:lnTo>
                  <a:pt x="1132039" y="10795"/>
                </a:lnTo>
                <a:lnTo>
                  <a:pt x="1132039" y="369404"/>
                </a:lnTo>
                <a:lnTo>
                  <a:pt x="10731" y="369404"/>
                </a:lnTo>
                <a:lnTo>
                  <a:pt x="10731" y="10185"/>
                </a:lnTo>
                <a:lnTo>
                  <a:pt x="1143000" y="10185"/>
                </a:lnTo>
                <a:lnTo>
                  <a:pt x="11430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7"/>
          <p:cNvSpPr txBox="1"/>
          <p:nvPr/>
        </p:nvSpPr>
        <p:spPr>
          <a:xfrm>
            <a:off x="7646610" y="8758067"/>
            <a:ext cx="466090"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006661"/>
                </a:solidFill>
                <a:latin typeface="Gill Sans"/>
                <a:ea typeface="Gill Sans"/>
                <a:cs typeface="Gill Sans"/>
                <a:sym typeface="Gill Sans"/>
              </a:rPr>
              <a:t>Next</a:t>
            </a:r>
            <a:endParaRPr sz="1600">
              <a:solidFill>
                <a:srgbClr val="006661"/>
              </a:solidFill>
              <a:latin typeface="Gill Sans"/>
              <a:ea typeface="Gill Sans"/>
              <a:cs typeface="Gill Sans"/>
              <a:sym typeface="Gill Sans"/>
            </a:endParaRPr>
          </a:p>
        </p:txBody>
      </p:sp>
      <p:sp>
        <p:nvSpPr>
          <p:cNvPr id="51" name="Google Shape;51;p7"/>
          <p:cNvSpPr/>
          <p:nvPr/>
        </p:nvSpPr>
        <p:spPr>
          <a:xfrm>
            <a:off x="2899927" y="8897831"/>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7"/>
          <p:cNvSpPr txBox="1"/>
          <p:nvPr/>
        </p:nvSpPr>
        <p:spPr>
          <a:xfrm>
            <a:off x="1325858" y="8726444"/>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01</a:t>
            </a:r>
            <a:endParaRPr sz="2000">
              <a:solidFill>
                <a:srgbClr val="006661"/>
              </a:solidFill>
              <a:latin typeface="Gill Sans"/>
              <a:ea typeface="Gill Sans"/>
              <a:cs typeface="Gill Sans"/>
              <a:sym typeface="Gill Sans"/>
            </a:endParaRPr>
          </a:p>
        </p:txBody>
      </p:sp>
      <p:sp>
        <p:nvSpPr>
          <p:cNvPr id="53" name="Google Shape;53;p7"/>
          <p:cNvSpPr txBox="1"/>
          <p:nvPr/>
        </p:nvSpPr>
        <p:spPr>
          <a:xfrm>
            <a:off x="1325858" y="966242"/>
            <a:ext cx="7818142" cy="7270580"/>
          </a:xfrm>
          <a:prstGeom prst="rect">
            <a:avLst/>
          </a:prstGeom>
          <a:noFill/>
          <a:ln>
            <a:noFill/>
          </a:ln>
        </p:spPr>
        <p:txBody>
          <a:bodyPr spcFirstLastPara="1" wrap="square" lIns="0" tIns="90800" rIns="0" bIns="0" anchor="t" anchorCtr="0">
            <a:spAutoFit/>
          </a:bodyPr>
          <a:lstStyle/>
          <a:p>
            <a:pPr marL="12700" marR="0" lvl="0" indent="0" algn="l" rtl="0">
              <a:lnSpc>
                <a:spcPct val="100000"/>
              </a:lnSpc>
              <a:spcBef>
                <a:spcPts val="0"/>
              </a:spcBef>
              <a:spcAft>
                <a:spcPts val="0"/>
              </a:spcAft>
              <a:buNone/>
            </a:pPr>
            <a:r>
              <a:rPr lang="en-US" sz="2100">
                <a:solidFill>
                  <a:srgbClr val="006661"/>
                </a:solidFill>
                <a:latin typeface="Gill Sans"/>
                <a:ea typeface="Gill Sans"/>
                <a:cs typeface="Gill Sans"/>
                <a:sym typeface="Gill Sans"/>
              </a:rPr>
              <a:t>1 6 - 1 7  O C T O B E R  2 0 2 1</a:t>
            </a:r>
            <a:endParaRPr sz="2100">
              <a:solidFill>
                <a:schemeClr val="dk1"/>
              </a:solidFill>
              <a:latin typeface="Gill Sans"/>
              <a:ea typeface="Gill Sans"/>
              <a:cs typeface="Gill Sans"/>
              <a:sym typeface="Gill Sans"/>
            </a:endParaRPr>
          </a:p>
          <a:p>
            <a:pPr marL="0" marR="0" lvl="0" indent="0" algn="l" rtl="0">
              <a:lnSpc>
                <a:spcPct val="100000"/>
              </a:lnSpc>
              <a:spcBef>
                <a:spcPts val="50"/>
              </a:spcBef>
              <a:spcAft>
                <a:spcPts val="0"/>
              </a:spcAft>
              <a:buNone/>
            </a:pPr>
            <a:endParaRPr sz="3100">
              <a:solidFill>
                <a:schemeClr val="dk1"/>
              </a:solidFill>
              <a:latin typeface="Gill Sans"/>
              <a:ea typeface="Gill Sans"/>
              <a:cs typeface="Gill Sans"/>
              <a:sym typeface="Gill Sans"/>
            </a:endParaRPr>
          </a:p>
          <a:p>
            <a:pPr marL="12700" marR="62864" lvl="0" indent="0" algn="l" rtl="0">
              <a:lnSpc>
                <a:spcPct val="137142"/>
              </a:lnSpc>
              <a:spcBef>
                <a:spcPts val="5"/>
              </a:spcBef>
              <a:spcAft>
                <a:spcPts val="0"/>
              </a:spcAft>
              <a:buNone/>
            </a:pPr>
            <a:r>
              <a:rPr lang="en-US" sz="7000">
                <a:solidFill>
                  <a:srgbClr val="006661"/>
                </a:solidFill>
                <a:latin typeface="Gill Sans"/>
                <a:ea typeface="Gill Sans"/>
                <a:cs typeface="Gill Sans"/>
                <a:sym typeface="Gill Sans"/>
              </a:rPr>
              <a:t>Weekend of Prayer and Action Against  Hunger</a:t>
            </a:r>
            <a:endParaRPr sz="7000">
              <a:solidFill>
                <a:srgbClr val="006661"/>
              </a:solidFill>
              <a:latin typeface="Gill Sans"/>
              <a:ea typeface="Gill Sans"/>
              <a:cs typeface="Gill Sans"/>
              <a:sym typeface="Gill Sans"/>
            </a:endParaRPr>
          </a:p>
          <a:p>
            <a:pPr marL="12700" marR="62864" lvl="0" indent="0" algn="l" rtl="0">
              <a:lnSpc>
                <a:spcPct val="213333"/>
              </a:lnSpc>
              <a:spcBef>
                <a:spcPts val="5"/>
              </a:spcBef>
              <a:spcAft>
                <a:spcPts val="0"/>
              </a:spcAft>
              <a:buNone/>
            </a:pPr>
            <a:r>
              <a:rPr lang="en-US" sz="4500">
                <a:solidFill>
                  <a:srgbClr val="006661"/>
                </a:solidFill>
                <a:latin typeface="Gill Sans"/>
                <a:ea typeface="Gill Sans"/>
                <a:cs typeface="Gill Sans"/>
                <a:sym typeface="Gill Sans"/>
              </a:rPr>
              <a:t>Order of Worship</a:t>
            </a:r>
            <a:endParaRPr sz="4500">
              <a:solidFill>
                <a:schemeClr val="dk1"/>
              </a:solidFill>
              <a:latin typeface="Gill Sans"/>
              <a:ea typeface="Gill Sans"/>
              <a:cs typeface="Gill Sans"/>
              <a:sym typeface="Gill Sans"/>
            </a:endParaRPr>
          </a:p>
          <a:p>
            <a:pPr marL="824230" marR="0" lvl="0" indent="0" algn="l" rtl="0">
              <a:lnSpc>
                <a:spcPct val="100000"/>
              </a:lnSpc>
              <a:spcBef>
                <a:spcPts val="3365"/>
              </a:spcBef>
              <a:spcAft>
                <a:spcPts val="0"/>
              </a:spcAft>
              <a:buNone/>
            </a:pPr>
            <a:r>
              <a:rPr lang="en-US" sz="3200">
                <a:solidFill>
                  <a:srgbClr val="006661"/>
                </a:solidFill>
                <a:latin typeface="Gill Sans"/>
                <a:ea typeface="Gill Sans"/>
                <a:cs typeface="Gill Sans"/>
                <a:sym typeface="Gill Sans"/>
              </a:rPr>
              <a:t>“Give us each day our daily bread.”</a:t>
            </a:r>
            <a:endParaRPr sz="3200">
              <a:solidFill>
                <a:schemeClr val="dk1"/>
              </a:solidFill>
              <a:latin typeface="Gill Sans"/>
              <a:ea typeface="Gill Sans"/>
              <a:cs typeface="Gill Sans"/>
              <a:sym typeface="Gill Sans"/>
            </a:endParaRPr>
          </a:p>
          <a:p>
            <a:pPr marL="0" marR="5080" lvl="0" indent="0" algn="r" rtl="0">
              <a:lnSpc>
                <a:spcPct val="100000"/>
              </a:lnSpc>
              <a:spcBef>
                <a:spcPts val="1310"/>
              </a:spcBef>
              <a:spcAft>
                <a:spcPts val="0"/>
              </a:spcAft>
              <a:buNone/>
            </a:pPr>
            <a:r>
              <a:rPr lang="en-US" sz="2250">
                <a:solidFill>
                  <a:srgbClr val="006661"/>
                </a:solidFill>
                <a:latin typeface="Gill Sans"/>
                <a:ea typeface="Gill Sans"/>
                <a:cs typeface="Gill Sans"/>
                <a:sym typeface="Gill Sans"/>
              </a:rPr>
              <a:t>Luke 11:3</a:t>
            </a:r>
            <a:endParaRPr sz="2250">
              <a:solidFill>
                <a:schemeClr val="dk1"/>
              </a:solidFill>
              <a:latin typeface="Gill Sans"/>
              <a:ea typeface="Gill Sans"/>
              <a:cs typeface="Gill Sans"/>
              <a:sym typeface="Gill Sans"/>
            </a:endParaRPr>
          </a:p>
        </p:txBody>
      </p:sp>
      <p:pic>
        <p:nvPicPr>
          <p:cNvPr id="54" name="Google Shape;54;p7"/>
          <p:cNvPicPr preferRelativeResize="0"/>
          <p:nvPr/>
        </p:nvPicPr>
        <p:blipFill rotWithShape="1">
          <a:blip r:embed="rId3">
            <a:alphaModFix/>
          </a:blip>
          <a:srcRect/>
          <a:stretch/>
        </p:blipFill>
        <p:spPr>
          <a:xfrm>
            <a:off x="10668000" y="966242"/>
            <a:ext cx="7010400" cy="7746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6"/>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Opening Hymn/Song/Music</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164" name="Google Shape;164;p16"/>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10</a:t>
            </a:r>
            <a:endParaRPr sz="2000">
              <a:solidFill>
                <a:schemeClr val="dk1"/>
              </a:solidFill>
              <a:latin typeface="Gill Sans"/>
              <a:ea typeface="Gill Sans"/>
              <a:cs typeface="Gill Sans"/>
              <a:sym typeface="Gill Sans"/>
            </a:endParaRPr>
          </a:p>
        </p:txBody>
      </p:sp>
      <p:sp>
        <p:nvSpPr>
          <p:cNvPr id="165" name="Google Shape;165;p16"/>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6"/>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67" name="Google Shape;167;p16"/>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7"/>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7"/>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 of Confession</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175" name="Google Shape;175;p17"/>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11</a:t>
            </a:r>
            <a:endParaRPr sz="2000">
              <a:solidFill>
                <a:schemeClr val="dk1"/>
              </a:solidFill>
              <a:latin typeface="Gill Sans"/>
              <a:ea typeface="Gill Sans"/>
              <a:cs typeface="Gill Sans"/>
              <a:sym typeface="Gill Sans"/>
            </a:endParaRPr>
          </a:p>
        </p:txBody>
      </p:sp>
      <p:sp>
        <p:nvSpPr>
          <p:cNvPr id="176" name="Google Shape;176;p17"/>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7"/>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78" name="Google Shape;178;p17"/>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8"/>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Psalter Reading:  Psalm 23</a:t>
            </a:r>
            <a:endParaRPr sz="4000" b="1" i="1">
              <a:latin typeface="Gill Sans"/>
              <a:ea typeface="Gill Sans"/>
              <a:cs typeface="Gill Sans"/>
              <a:sym typeface="Gill Sans"/>
            </a:endParaRPr>
          </a:p>
        </p:txBody>
      </p:sp>
      <p:sp>
        <p:nvSpPr>
          <p:cNvPr id="186" name="Google Shape;186;p18"/>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12</a:t>
            </a:r>
            <a:endParaRPr sz="2000">
              <a:solidFill>
                <a:schemeClr val="dk1"/>
              </a:solidFill>
              <a:latin typeface="Gill Sans"/>
              <a:ea typeface="Gill Sans"/>
              <a:cs typeface="Gill Sans"/>
              <a:sym typeface="Gill Sans"/>
            </a:endParaRPr>
          </a:p>
        </p:txBody>
      </p:sp>
      <p:sp>
        <p:nvSpPr>
          <p:cNvPr id="187" name="Google Shape;187;p18"/>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The Lord is my shepherd, I shall not want.</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He makes me lie down in green pastures;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he leads me beside still waters; he restores my soul.</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He leads me in right paths for his name’s sake.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sz="50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From God’s abundance, all are fed.</a:t>
            </a:r>
            <a:endParaRPr sz="5000">
              <a:solidFill>
                <a:schemeClr val="dk1"/>
              </a:solidFill>
              <a:latin typeface="Gill Sans"/>
              <a:ea typeface="Gill Sans"/>
              <a:cs typeface="Gill Sans"/>
              <a:sym typeface="Gill Sans"/>
            </a:endParaRPr>
          </a:p>
        </p:txBody>
      </p:sp>
      <p:sp>
        <p:nvSpPr>
          <p:cNvPr id="188" name="Google Shape;188;p18"/>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8"/>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90" name="Google Shape;190;p18"/>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9"/>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Psalter Reading:  Psalm 23</a:t>
            </a:r>
            <a:endParaRPr sz="4000" b="1" i="1">
              <a:latin typeface="Gill Sans"/>
              <a:ea typeface="Gill Sans"/>
              <a:cs typeface="Gill Sans"/>
              <a:sym typeface="Gill Sans"/>
            </a:endParaRPr>
          </a:p>
        </p:txBody>
      </p:sp>
      <p:sp>
        <p:nvSpPr>
          <p:cNvPr id="198" name="Google Shape;198;p19"/>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13</a:t>
            </a:r>
            <a:endParaRPr sz="2000">
              <a:solidFill>
                <a:schemeClr val="dk1"/>
              </a:solidFill>
              <a:latin typeface="Gill Sans"/>
              <a:ea typeface="Gill Sans"/>
              <a:cs typeface="Gill Sans"/>
              <a:sym typeface="Gill Sans"/>
            </a:endParaRPr>
          </a:p>
        </p:txBody>
      </p:sp>
      <p:sp>
        <p:nvSpPr>
          <p:cNvPr id="199" name="Google Shape;199;p19"/>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Even though I walk through the darkest valley,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I fear no evil;</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for you are with me;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your rod and your staff—they comfort me.  </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sz="50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From God’s abundance, all are fed.</a:t>
            </a:r>
            <a:endParaRPr sz="5000">
              <a:solidFill>
                <a:schemeClr val="dk1"/>
              </a:solidFill>
              <a:latin typeface="Gill Sans"/>
              <a:ea typeface="Gill Sans"/>
              <a:cs typeface="Gill Sans"/>
              <a:sym typeface="Gill Sans"/>
            </a:endParaRPr>
          </a:p>
        </p:txBody>
      </p:sp>
      <p:sp>
        <p:nvSpPr>
          <p:cNvPr id="200" name="Google Shape;200;p19"/>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9"/>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02" name="Google Shape;202;p19"/>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20"/>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Psalter Reading: Psalm 23</a:t>
            </a:r>
            <a:endParaRPr sz="4000" b="1" i="1">
              <a:latin typeface="Gill Sans"/>
              <a:ea typeface="Gill Sans"/>
              <a:cs typeface="Gill Sans"/>
              <a:sym typeface="Gill Sans"/>
            </a:endParaRPr>
          </a:p>
        </p:txBody>
      </p:sp>
      <p:sp>
        <p:nvSpPr>
          <p:cNvPr id="210" name="Google Shape;210;p20"/>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14</a:t>
            </a:r>
            <a:endParaRPr sz="2000">
              <a:solidFill>
                <a:schemeClr val="dk1"/>
              </a:solidFill>
              <a:latin typeface="Gill Sans"/>
              <a:ea typeface="Gill Sans"/>
              <a:cs typeface="Gill Sans"/>
              <a:sym typeface="Gill Sans"/>
            </a:endParaRPr>
          </a:p>
        </p:txBody>
      </p:sp>
      <p:sp>
        <p:nvSpPr>
          <p:cNvPr id="211" name="Google Shape;211;p20"/>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You prepare a table before me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in the presence of my enemies;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you anoint my head with oil;</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my cup overflows.</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sz="50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From God’s abundance, all are fed.</a:t>
            </a:r>
            <a:endParaRPr sz="5000">
              <a:solidFill>
                <a:schemeClr val="dk1"/>
              </a:solidFill>
              <a:latin typeface="Gill Sans"/>
              <a:ea typeface="Gill Sans"/>
              <a:cs typeface="Gill Sans"/>
              <a:sym typeface="Gill Sans"/>
            </a:endParaRPr>
          </a:p>
        </p:txBody>
      </p:sp>
      <p:sp>
        <p:nvSpPr>
          <p:cNvPr id="212" name="Google Shape;212;p20"/>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20"/>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14" name="Google Shape;214;p20"/>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21"/>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Psalter Reading: Psalm 23</a:t>
            </a:r>
            <a:endParaRPr sz="4000" b="1" i="1">
              <a:latin typeface="Gill Sans"/>
              <a:ea typeface="Gill Sans"/>
              <a:cs typeface="Gill Sans"/>
              <a:sym typeface="Gill Sans"/>
            </a:endParaRPr>
          </a:p>
        </p:txBody>
      </p:sp>
      <p:sp>
        <p:nvSpPr>
          <p:cNvPr id="222" name="Google Shape;222;p21"/>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15</a:t>
            </a:r>
            <a:endParaRPr sz="2000">
              <a:solidFill>
                <a:schemeClr val="dk1"/>
              </a:solidFill>
              <a:latin typeface="Gill Sans"/>
              <a:ea typeface="Gill Sans"/>
              <a:cs typeface="Gill Sans"/>
              <a:sym typeface="Gill Sans"/>
            </a:endParaRPr>
          </a:p>
        </p:txBody>
      </p:sp>
      <p:sp>
        <p:nvSpPr>
          <p:cNvPr id="223" name="Google Shape;223;p21"/>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Surely goodness and mercy shall follow me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all the days of my life,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and I shall dwell in the house of the Lord</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my whole life long.</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sz="50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From God’s abundance, all are fed.</a:t>
            </a:r>
            <a:endParaRPr sz="5000">
              <a:solidFill>
                <a:schemeClr val="dk1"/>
              </a:solidFill>
              <a:latin typeface="Gill Sans"/>
              <a:ea typeface="Gill Sans"/>
              <a:cs typeface="Gill Sans"/>
              <a:sym typeface="Gill Sans"/>
            </a:endParaRPr>
          </a:p>
        </p:txBody>
      </p:sp>
      <p:sp>
        <p:nvSpPr>
          <p:cNvPr id="224" name="Google Shape;224;p21"/>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21"/>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26" name="Google Shape;226;p21"/>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2"/>
          <p:cNvSpPr txBox="1">
            <a:spLocks noGrp="1"/>
          </p:cNvSpPr>
          <p:nvPr>
            <p:ph type="title"/>
          </p:nvPr>
        </p:nvSpPr>
        <p:spPr>
          <a:xfrm>
            <a:off x="419100" y="3742475"/>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 for Illumination</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234" name="Google Shape;234;p22"/>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16</a:t>
            </a:r>
            <a:endParaRPr sz="2000">
              <a:solidFill>
                <a:schemeClr val="dk1"/>
              </a:solidFill>
              <a:latin typeface="Gill Sans"/>
              <a:ea typeface="Gill Sans"/>
              <a:cs typeface="Gill Sans"/>
              <a:sym typeface="Gill Sans"/>
            </a:endParaRPr>
          </a:p>
        </p:txBody>
      </p:sp>
      <p:sp>
        <p:nvSpPr>
          <p:cNvPr id="235" name="Google Shape;235;p22"/>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22"/>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37" name="Google Shape;237;p22"/>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3"/>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Scripture Reading:  Luke 11: 1-8</a:t>
            </a:r>
            <a:endParaRPr sz="4000" b="1" i="1">
              <a:latin typeface="Gill Sans"/>
              <a:ea typeface="Gill Sans"/>
              <a:cs typeface="Gill Sans"/>
              <a:sym typeface="Gill Sans"/>
            </a:endParaRPr>
          </a:p>
        </p:txBody>
      </p:sp>
      <p:sp>
        <p:nvSpPr>
          <p:cNvPr id="245" name="Google Shape;245;p23"/>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17</a:t>
            </a:r>
            <a:endParaRPr sz="2000">
              <a:solidFill>
                <a:schemeClr val="dk1"/>
              </a:solidFill>
              <a:latin typeface="Gill Sans"/>
              <a:ea typeface="Gill Sans"/>
              <a:cs typeface="Gill Sans"/>
              <a:sym typeface="Gill Sans"/>
            </a:endParaRPr>
          </a:p>
        </p:txBody>
      </p:sp>
      <p:sp>
        <p:nvSpPr>
          <p:cNvPr id="246" name="Google Shape;246;p23"/>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He was praying in a certain place, and after he had finished, one of his disciples said to him, “Lord, teach us to pray, as John taught his disciples.” He said to them, “When you pray, say: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Father, hallowed be your name.</a:t>
            </a:r>
            <a:endParaRPr/>
          </a:p>
        </p:txBody>
      </p:sp>
      <p:sp>
        <p:nvSpPr>
          <p:cNvPr id="247" name="Google Shape;247;p23"/>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23"/>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49" name="Google Shape;249;p23"/>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4"/>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Scripture Reading:  Luke 11: 1-8</a:t>
            </a:r>
            <a:endParaRPr sz="4000" b="1" i="1">
              <a:latin typeface="Gill Sans"/>
              <a:ea typeface="Gill Sans"/>
              <a:cs typeface="Gill Sans"/>
              <a:sym typeface="Gill Sans"/>
            </a:endParaRPr>
          </a:p>
        </p:txBody>
      </p:sp>
      <p:sp>
        <p:nvSpPr>
          <p:cNvPr id="257" name="Google Shape;257;p24"/>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18</a:t>
            </a:r>
            <a:endParaRPr sz="2000">
              <a:solidFill>
                <a:schemeClr val="dk1"/>
              </a:solidFill>
              <a:latin typeface="Gill Sans"/>
              <a:ea typeface="Gill Sans"/>
              <a:cs typeface="Gill Sans"/>
              <a:sym typeface="Gill Sans"/>
            </a:endParaRPr>
          </a:p>
        </p:txBody>
      </p:sp>
      <p:sp>
        <p:nvSpPr>
          <p:cNvPr id="258" name="Google Shape;258;p24"/>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Your kingdom come.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Give us each day our daily bread.</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And forgive us our sins, for we ourselves forgive everyone indebted to us.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And do not bring us to the time of trial.”</a:t>
            </a:r>
            <a:endParaRPr/>
          </a:p>
        </p:txBody>
      </p:sp>
      <p:sp>
        <p:nvSpPr>
          <p:cNvPr id="259" name="Google Shape;259;p24"/>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24"/>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61" name="Google Shape;261;p24"/>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25"/>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Scripture Reading:  Luke 11: 1-8</a:t>
            </a:r>
            <a:endParaRPr sz="4000" b="1" i="1">
              <a:latin typeface="Gill Sans"/>
              <a:ea typeface="Gill Sans"/>
              <a:cs typeface="Gill Sans"/>
              <a:sym typeface="Gill Sans"/>
            </a:endParaRPr>
          </a:p>
        </p:txBody>
      </p:sp>
      <p:sp>
        <p:nvSpPr>
          <p:cNvPr id="269" name="Google Shape;269;p25"/>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19</a:t>
            </a:r>
            <a:endParaRPr sz="2000">
              <a:solidFill>
                <a:schemeClr val="dk1"/>
              </a:solidFill>
              <a:latin typeface="Gill Sans"/>
              <a:ea typeface="Gill Sans"/>
              <a:cs typeface="Gill Sans"/>
              <a:sym typeface="Gill Sans"/>
            </a:endParaRPr>
          </a:p>
        </p:txBody>
      </p:sp>
      <p:sp>
        <p:nvSpPr>
          <p:cNvPr id="270" name="Google Shape;270;p25"/>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And he said to them, “Suppose one of you has a friend, and you go to him at midnight and say to him, ‘Friend, lend me three loaves of bread; for a friend of mine has arrived, and I have nothing to set before him.’</a:t>
            </a:r>
            <a:endParaRPr/>
          </a:p>
        </p:txBody>
      </p:sp>
      <p:sp>
        <p:nvSpPr>
          <p:cNvPr id="271" name="Google Shape;271;p25"/>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25"/>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73" name="Google Shape;273;p25"/>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8"/>
          <p:cNvSpPr txBox="1"/>
          <p:nvPr/>
        </p:nvSpPr>
        <p:spPr>
          <a:xfrm>
            <a:off x="1393900" y="8805924"/>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02</a:t>
            </a:r>
            <a:endParaRPr sz="2000">
              <a:solidFill>
                <a:schemeClr val="dk1"/>
              </a:solidFill>
              <a:latin typeface="Gill Sans"/>
              <a:ea typeface="Gill Sans"/>
              <a:cs typeface="Gill Sans"/>
              <a:sym typeface="Gill Sans"/>
            </a:endParaRPr>
          </a:p>
        </p:txBody>
      </p:sp>
      <p:sp>
        <p:nvSpPr>
          <p:cNvPr id="62" name="Google Shape;62;p8"/>
          <p:cNvSpPr txBox="1"/>
          <p:nvPr/>
        </p:nvSpPr>
        <p:spPr>
          <a:xfrm>
            <a:off x="1828800" y="1191606"/>
            <a:ext cx="14630400" cy="3506088"/>
          </a:xfrm>
          <a:prstGeom prst="rect">
            <a:avLst/>
          </a:prstGeom>
          <a:noFill/>
          <a:ln>
            <a:noFill/>
          </a:ln>
        </p:spPr>
        <p:txBody>
          <a:bodyPr spcFirstLastPara="1" wrap="square" lIns="0" tIns="15225" rIns="0" bIns="0" anchor="t" anchorCtr="0">
            <a:spAutoFit/>
          </a:bodyPr>
          <a:lstStyle/>
          <a:p>
            <a:pPr marL="12700" marR="0" lvl="0" indent="0" algn="ctr" rtl="0">
              <a:spcBef>
                <a:spcPts val="0"/>
              </a:spcBef>
              <a:spcAft>
                <a:spcPts val="0"/>
              </a:spcAft>
              <a:buNone/>
            </a:pPr>
            <a:r>
              <a:rPr lang="en-US" sz="5650" b="1" i="0">
                <a:solidFill>
                  <a:srgbClr val="006661"/>
                </a:solidFill>
                <a:latin typeface="Gill Sans"/>
                <a:ea typeface="Gill Sans"/>
                <a:cs typeface="Gill Sans"/>
                <a:sym typeface="Gill Sans"/>
              </a:rPr>
              <a:t>Weekend of Prayer and Action Against Hunger </a:t>
            </a:r>
            <a:br>
              <a:rPr lang="en-US" sz="5650" b="1" i="0">
                <a:solidFill>
                  <a:srgbClr val="006661"/>
                </a:solidFill>
                <a:latin typeface="Gill Sans"/>
                <a:ea typeface="Gill Sans"/>
                <a:cs typeface="Gill Sans"/>
                <a:sym typeface="Gill Sans"/>
              </a:rPr>
            </a:br>
            <a:endParaRPr sz="5650" b="1" i="0">
              <a:solidFill>
                <a:srgbClr val="006661"/>
              </a:solidFill>
              <a:latin typeface="Gill Sans"/>
              <a:ea typeface="Gill Sans"/>
              <a:cs typeface="Gill Sans"/>
              <a:sym typeface="Gill Sans"/>
            </a:endParaRPr>
          </a:p>
          <a:p>
            <a:pPr marL="12700" marR="0" lvl="0" indent="0" algn="ctr" rtl="0">
              <a:spcBef>
                <a:spcPts val="120"/>
              </a:spcBef>
              <a:spcAft>
                <a:spcPts val="0"/>
              </a:spcAft>
              <a:buNone/>
            </a:pPr>
            <a:r>
              <a:rPr lang="en-US" sz="5650" b="1" i="1">
                <a:solidFill>
                  <a:schemeClr val="dk1"/>
                </a:solidFill>
                <a:latin typeface="Gill Sans"/>
                <a:ea typeface="Gill Sans"/>
                <a:cs typeface="Gill Sans"/>
                <a:sym typeface="Gill Sans"/>
              </a:rPr>
              <a:t>Partners: </a:t>
            </a:r>
            <a:endParaRPr/>
          </a:p>
        </p:txBody>
      </p:sp>
      <p:sp>
        <p:nvSpPr>
          <p:cNvPr id="63" name="Google Shape;63;p8"/>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65" name="Google Shape;65;p8"/>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pic>
        <p:nvPicPr>
          <p:cNvPr id="66" name="Google Shape;66;p8"/>
          <p:cNvPicPr preferRelativeResize="0"/>
          <p:nvPr/>
        </p:nvPicPr>
        <p:blipFill rotWithShape="1">
          <a:blip r:embed="rId3">
            <a:alphaModFix/>
          </a:blip>
          <a:srcRect/>
          <a:stretch/>
        </p:blipFill>
        <p:spPr>
          <a:xfrm>
            <a:off x="13866703" y="6358977"/>
            <a:ext cx="2533649" cy="866774"/>
          </a:xfrm>
          <a:prstGeom prst="rect">
            <a:avLst/>
          </a:prstGeom>
          <a:noFill/>
          <a:ln>
            <a:noFill/>
          </a:ln>
        </p:spPr>
      </p:pic>
      <p:pic>
        <p:nvPicPr>
          <p:cNvPr id="67" name="Google Shape;67;p8"/>
          <p:cNvPicPr preferRelativeResize="0"/>
          <p:nvPr/>
        </p:nvPicPr>
        <p:blipFill rotWithShape="1">
          <a:blip r:embed="rId4">
            <a:alphaModFix/>
          </a:blip>
          <a:srcRect/>
          <a:stretch/>
        </p:blipFill>
        <p:spPr>
          <a:xfrm>
            <a:off x="2124811" y="6711361"/>
            <a:ext cx="3181349" cy="495299"/>
          </a:xfrm>
          <a:prstGeom prst="rect">
            <a:avLst/>
          </a:prstGeom>
          <a:noFill/>
          <a:ln>
            <a:noFill/>
          </a:ln>
        </p:spPr>
      </p:pic>
      <p:pic>
        <p:nvPicPr>
          <p:cNvPr id="68" name="Google Shape;68;p8"/>
          <p:cNvPicPr preferRelativeResize="0"/>
          <p:nvPr/>
        </p:nvPicPr>
        <p:blipFill rotWithShape="1">
          <a:blip r:embed="rId5">
            <a:alphaModFix/>
          </a:blip>
          <a:srcRect/>
          <a:stretch/>
        </p:blipFill>
        <p:spPr>
          <a:xfrm>
            <a:off x="6768943" y="6553694"/>
            <a:ext cx="3047999" cy="638174"/>
          </a:xfrm>
          <a:prstGeom prst="rect">
            <a:avLst/>
          </a:prstGeom>
          <a:noFill/>
          <a:ln>
            <a:noFill/>
          </a:ln>
        </p:spPr>
      </p:pic>
      <p:pic>
        <p:nvPicPr>
          <p:cNvPr id="69" name="Google Shape;69;p8"/>
          <p:cNvPicPr preferRelativeResize="0"/>
          <p:nvPr/>
        </p:nvPicPr>
        <p:blipFill rotWithShape="1">
          <a:blip r:embed="rId6">
            <a:alphaModFix/>
          </a:blip>
          <a:srcRect/>
          <a:stretch/>
        </p:blipFill>
        <p:spPr>
          <a:xfrm>
            <a:off x="5617318" y="6201380"/>
            <a:ext cx="942974" cy="1114424"/>
          </a:xfrm>
          <a:prstGeom prst="rect">
            <a:avLst/>
          </a:prstGeom>
          <a:noFill/>
          <a:ln>
            <a:noFill/>
          </a:ln>
        </p:spPr>
      </p:pic>
      <p:grpSp>
        <p:nvGrpSpPr>
          <p:cNvPr id="70" name="Google Shape;70;p8"/>
          <p:cNvGrpSpPr/>
          <p:nvPr/>
        </p:nvGrpSpPr>
        <p:grpSpPr>
          <a:xfrm>
            <a:off x="2124811" y="5143500"/>
            <a:ext cx="14274630" cy="2081973"/>
            <a:chOff x="2005696" y="5617615"/>
            <a:chExt cx="14274630" cy="2081973"/>
          </a:xfrm>
        </p:grpSpPr>
        <p:pic>
          <p:nvPicPr>
            <p:cNvPr id="71" name="Google Shape;71;p8"/>
            <p:cNvPicPr preferRelativeResize="0"/>
            <p:nvPr/>
          </p:nvPicPr>
          <p:blipFill rotWithShape="1">
            <a:blip r:embed="rId7">
              <a:alphaModFix/>
            </a:blip>
            <a:srcRect/>
            <a:stretch/>
          </p:blipFill>
          <p:spPr>
            <a:xfrm>
              <a:off x="12237947" y="6356564"/>
              <a:ext cx="1343024" cy="1343024"/>
            </a:xfrm>
            <a:prstGeom prst="rect">
              <a:avLst/>
            </a:prstGeom>
            <a:noFill/>
            <a:ln>
              <a:noFill/>
            </a:ln>
          </p:spPr>
        </p:pic>
        <p:pic>
          <p:nvPicPr>
            <p:cNvPr id="72" name="Google Shape;72;p8"/>
            <p:cNvPicPr preferRelativeResize="0"/>
            <p:nvPr/>
          </p:nvPicPr>
          <p:blipFill rotWithShape="1">
            <a:blip r:embed="rId8">
              <a:alphaModFix/>
            </a:blip>
            <a:srcRect/>
            <a:stretch/>
          </p:blipFill>
          <p:spPr>
            <a:xfrm>
              <a:off x="10375898" y="5759192"/>
              <a:ext cx="2438399" cy="914399"/>
            </a:xfrm>
            <a:prstGeom prst="rect">
              <a:avLst/>
            </a:prstGeom>
            <a:noFill/>
            <a:ln>
              <a:noFill/>
            </a:ln>
          </p:spPr>
        </p:pic>
        <p:pic>
          <p:nvPicPr>
            <p:cNvPr id="73" name="Google Shape;73;p8"/>
            <p:cNvPicPr preferRelativeResize="0"/>
            <p:nvPr/>
          </p:nvPicPr>
          <p:blipFill rotWithShape="1">
            <a:blip r:embed="rId9">
              <a:alphaModFix/>
            </a:blip>
            <a:srcRect/>
            <a:stretch/>
          </p:blipFill>
          <p:spPr>
            <a:xfrm>
              <a:off x="13451402" y="5840978"/>
              <a:ext cx="2828924" cy="666749"/>
            </a:xfrm>
            <a:prstGeom prst="rect">
              <a:avLst/>
            </a:prstGeom>
            <a:noFill/>
            <a:ln>
              <a:noFill/>
            </a:ln>
          </p:spPr>
        </p:pic>
        <p:pic>
          <p:nvPicPr>
            <p:cNvPr id="74" name="Google Shape;74;p8"/>
            <p:cNvPicPr preferRelativeResize="0"/>
            <p:nvPr/>
          </p:nvPicPr>
          <p:blipFill rotWithShape="1">
            <a:blip r:embed="rId10">
              <a:alphaModFix/>
            </a:blip>
            <a:srcRect/>
            <a:stretch/>
          </p:blipFill>
          <p:spPr>
            <a:xfrm>
              <a:off x="9972691" y="7143236"/>
              <a:ext cx="2181224" cy="523874"/>
            </a:xfrm>
            <a:prstGeom prst="rect">
              <a:avLst/>
            </a:prstGeom>
            <a:noFill/>
            <a:ln>
              <a:noFill/>
            </a:ln>
          </p:spPr>
        </p:pic>
        <p:pic>
          <p:nvPicPr>
            <p:cNvPr id="75" name="Google Shape;75;p8"/>
            <p:cNvPicPr preferRelativeResize="0"/>
            <p:nvPr/>
          </p:nvPicPr>
          <p:blipFill rotWithShape="1">
            <a:blip r:embed="rId11">
              <a:alphaModFix/>
            </a:blip>
            <a:srcRect/>
            <a:stretch/>
          </p:blipFill>
          <p:spPr>
            <a:xfrm>
              <a:off x="2005696" y="5700894"/>
              <a:ext cx="2781299" cy="1371599"/>
            </a:xfrm>
            <a:prstGeom prst="rect">
              <a:avLst/>
            </a:prstGeom>
            <a:noFill/>
            <a:ln>
              <a:noFill/>
            </a:ln>
          </p:spPr>
        </p:pic>
        <p:pic>
          <p:nvPicPr>
            <p:cNvPr id="76" name="Google Shape;76;p8"/>
            <p:cNvPicPr preferRelativeResize="0"/>
            <p:nvPr/>
          </p:nvPicPr>
          <p:blipFill rotWithShape="1">
            <a:blip r:embed="rId12">
              <a:alphaModFix/>
            </a:blip>
            <a:srcRect/>
            <a:stretch/>
          </p:blipFill>
          <p:spPr>
            <a:xfrm>
              <a:off x="4791623" y="5717319"/>
              <a:ext cx="2019299" cy="847724"/>
            </a:xfrm>
            <a:prstGeom prst="rect">
              <a:avLst/>
            </a:prstGeom>
            <a:noFill/>
            <a:ln>
              <a:noFill/>
            </a:ln>
          </p:spPr>
        </p:pic>
        <p:pic>
          <p:nvPicPr>
            <p:cNvPr id="77" name="Google Shape;77;p8"/>
            <p:cNvPicPr preferRelativeResize="0"/>
            <p:nvPr/>
          </p:nvPicPr>
          <p:blipFill rotWithShape="1">
            <a:blip r:embed="rId13">
              <a:alphaModFix/>
            </a:blip>
            <a:srcRect/>
            <a:stretch/>
          </p:blipFill>
          <p:spPr>
            <a:xfrm>
              <a:off x="6827236" y="5617615"/>
              <a:ext cx="3552824" cy="1257299"/>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26"/>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Scripture Reading:  Luke 11: 1-8</a:t>
            </a:r>
            <a:endParaRPr sz="4000" b="1" i="1">
              <a:latin typeface="Gill Sans"/>
              <a:ea typeface="Gill Sans"/>
              <a:cs typeface="Gill Sans"/>
              <a:sym typeface="Gill Sans"/>
            </a:endParaRPr>
          </a:p>
        </p:txBody>
      </p:sp>
      <p:sp>
        <p:nvSpPr>
          <p:cNvPr id="281" name="Google Shape;281;p26"/>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20</a:t>
            </a:r>
            <a:endParaRPr sz="2000">
              <a:solidFill>
                <a:schemeClr val="dk1"/>
              </a:solidFill>
              <a:latin typeface="Gill Sans"/>
              <a:ea typeface="Gill Sans"/>
              <a:cs typeface="Gill Sans"/>
              <a:sym typeface="Gill Sans"/>
            </a:endParaRPr>
          </a:p>
        </p:txBody>
      </p:sp>
      <p:sp>
        <p:nvSpPr>
          <p:cNvPr id="282" name="Google Shape;282;p26"/>
          <p:cNvSpPr/>
          <p:nvPr/>
        </p:nvSpPr>
        <p:spPr>
          <a:xfrm>
            <a:off x="1763243" y="2404288"/>
            <a:ext cx="13944600" cy="54784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And he answers from within, ‘Do not bother me; the door has already been locked, and my children are with me in bed; I cannot get up and give you anything.’ I tell you, even though he will not get up and give him anything because he is his friend, at least because of his persistence he will get up and give him whatever he needs.</a:t>
            </a:r>
            <a:endParaRPr/>
          </a:p>
        </p:txBody>
      </p:sp>
      <p:sp>
        <p:nvSpPr>
          <p:cNvPr id="283" name="Google Shape;283;p26"/>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6"/>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85" name="Google Shape;285;p26"/>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7"/>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27"/>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Hymn/Song/Music</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293" name="Google Shape;293;p27"/>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21</a:t>
            </a:r>
            <a:endParaRPr sz="2000">
              <a:solidFill>
                <a:schemeClr val="dk1"/>
              </a:solidFill>
              <a:latin typeface="Gill Sans"/>
              <a:ea typeface="Gill Sans"/>
              <a:cs typeface="Gill Sans"/>
              <a:sym typeface="Gill Sans"/>
            </a:endParaRPr>
          </a:p>
        </p:txBody>
      </p:sp>
      <p:sp>
        <p:nvSpPr>
          <p:cNvPr id="294" name="Google Shape;294;p27"/>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27"/>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296" name="Google Shape;296;p27"/>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8"/>
          <p:cNvSpPr txBox="1">
            <a:spLocks noGrp="1"/>
          </p:cNvSpPr>
          <p:nvPr>
            <p:ph type="title"/>
          </p:nvPr>
        </p:nvSpPr>
        <p:spPr>
          <a:xfrm>
            <a:off x="1600200" y="1614970"/>
            <a:ext cx="15087600" cy="7057060"/>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Sermon/Reflection Questions/</a:t>
            </a:r>
            <a:br>
              <a:rPr lang="en-US" sz="7000" b="1" i="1">
                <a:latin typeface="Gill Sans"/>
                <a:ea typeface="Gill Sans"/>
                <a:cs typeface="Gill Sans"/>
                <a:sym typeface="Gill Sans"/>
              </a:rPr>
            </a:br>
            <a:r>
              <a:rPr lang="en-US" sz="7000" b="1" i="1">
                <a:latin typeface="Gill Sans"/>
                <a:ea typeface="Gill Sans"/>
                <a:cs typeface="Gill Sans"/>
                <a:sym typeface="Gill Sans"/>
              </a:rPr>
              <a:t>Symbolic Actions</a:t>
            </a:r>
            <a:br>
              <a:rPr lang="en-US" sz="7000" b="1" i="1">
                <a:latin typeface="Gill Sans"/>
                <a:ea typeface="Gill Sans"/>
                <a:cs typeface="Gill Sans"/>
                <a:sym typeface="Gill Sans"/>
              </a:rPr>
            </a:br>
            <a:r>
              <a:rPr lang="en-US">
                <a:latin typeface="Gill Sans"/>
                <a:ea typeface="Gill Sans"/>
                <a:cs typeface="Gill Sans"/>
                <a:sym typeface="Gill Sans"/>
              </a:rPr>
              <a:t> </a:t>
            </a:r>
            <a:br>
              <a:rPr lang="en-US" sz="2000">
                <a:latin typeface="Gill Sans"/>
                <a:ea typeface="Gill Sans"/>
                <a:cs typeface="Gill Sans"/>
                <a:sym typeface="Gill Sans"/>
              </a:rPr>
            </a:br>
            <a:r>
              <a:rPr lang="en-US" sz="5000">
                <a:solidFill>
                  <a:schemeClr val="dk1"/>
                </a:solidFill>
                <a:latin typeface="Gill Sans"/>
                <a:ea typeface="Gill Sans"/>
                <a:cs typeface="Gill Sans"/>
                <a:sym typeface="Gill Sans"/>
              </a:rPr>
              <a:t>1. </a:t>
            </a:r>
            <a:r>
              <a:rPr lang="en-US" sz="4000">
                <a:solidFill>
                  <a:schemeClr val="dk1"/>
                </a:solidFill>
                <a:latin typeface="Gill Sans"/>
                <a:ea typeface="Gill Sans"/>
                <a:cs typeface="Gill Sans"/>
                <a:sym typeface="Gill Sans"/>
              </a:rPr>
              <a:t>How aware and informed are we of some of the urgent needs of people who are faced with a hunger crisis?</a:t>
            </a:r>
            <a:br>
              <a:rPr lang="en-US" sz="4000">
                <a:solidFill>
                  <a:schemeClr val="dk1"/>
                </a:solidFill>
                <a:latin typeface="Gill Sans"/>
                <a:ea typeface="Gill Sans"/>
                <a:cs typeface="Gill Sans"/>
                <a:sym typeface="Gill Sans"/>
              </a:rPr>
            </a:br>
            <a:r>
              <a:rPr lang="en-US" sz="4000">
                <a:solidFill>
                  <a:schemeClr val="dk1"/>
                </a:solidFill>
                <a:latin typeface="Gill Sans"/>
                <a:ea typeface="Gill Sans"/>
                <a:cs typeface="Gill Sans"/>
                <a:sym typeface="Gill Sans"/>
              </a:rPr>
              <a:t> </a:t>
            </a:r>
            <a:br>
              <a:rPr lang="en-US" sz="3000">
                <a:solidFill>
                  <a:schemeClr val="dk1"/>
                </a:solidFill>
                <a:latin typeface="Gill Sans"/>
                <a:ea typeface="Gill Sans"/>
                <a:cs typeface="Gill Sans"/>
                <a:sym typeface="Gill Sans"/>
              </a:rPr>
            </a:br>
            <a:r>
              <a:rPr lang="en-US" sz="5000">
                <a:solidFill>
                  <a:schemeClr val="dk1"/>
                </a:solidFill>
                <a:latin typeface="Gill Sans"/>
                <a:ea typeface="Gill Sans"/>
                <a:cs typeface="Gill Sans"/>
                <a:sym typeface="Gill Sans"/>
              </a:rPr>
              <a:t>2</a:t>
            </a:r>
            <a:r>
              <a:rPr lang="en-US" sz="4000">
                <a:solidFill>
                  <a:schemeClr val="dk1"/>
                </a:solidFill>
                <a:latin typeface="Gill Sans"/>
                <a:ea typeface="Gill Sans"/>
                <a:cs typeface="Gill Sans"/>
                <a:sym typeface="Gill Sans"/>
              </a:rPr>
              <a:t>. In what ways, if any, have we been dismissive of the cries of need for help when they reach our ears?</a:t>
            </a:r>
            <a:br>
              <a:rPr lang="en-US" sz="4000">
                <a:solidFill>
                  <a:schemeClr val="dk1"/>
                </a:solidFill>
                <a:latin typeface="Gill Sans"/>
                <a:ea typeface="Gill Sans"/>
                <a:cs typeface="Gill Sans"/>
                <a:sym typeface="Gill Sans"/>
              </a:rPr>
            </a:br>
            <a:endParaRPr sz="4000">
              <a:solidFill>
                <a:schemeClr val="dk1"/>
              </a:solidFill>
              <a:latin typeface="Gill Sans"/>
              <a:ea typeface="Gill Sans"/>
              <a:cs typeface="Gill Sans"/>
              <a:sym typeface="Gill Sans"/>
            </a:endParaRPr>
          </a:p>
        </p:txBody>
      </p:sp>
      <p:sp>
        <p:nvSpPr>
          <p:cNvPr id="304" name="Google Shape;304;p28"/>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22</a:t>
            </a:r>
            <a:endParaRPr sz="2000">
              <a:solidFill>
                <a:schemeClr val="dk1"/>
              </a:solidFill>
              <a:latin typeface="Gill Sans"/>
              <a:ea typeface="Gill Sans"/>
              <a:cs typeface="Gill Sans"/>
              <a:sym typeface="Gill Sans"/>
            </a:endParaRPr>
          </a:p>
        </p:txBody>
      </p:sp>
      <p:sp>
        <p:nvSpPr>
          <p:cNvPr id="305" name="Google Shape;305;p28"/>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8"/>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07" name="Google Shape;307;p28"/>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9"/>
          <p:cNvSpPr txBox="1">
            <a:spLocks noGrp="1"/>
          </p:cNvSpPr>
          <p:nvPr>
            <p:ph type="title"/>
          </p:nvPr>
        </p:nvSpPr>
        <p:spPr>
          <a:xfrm>
            <a:off x="1600200" y="1538026"/>
            <a:ext cx="15087600" cy="721094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Sermon/Reflection Questions/</a:t>
            </a:r>
            <a:br>
              <a:rPr lang="en-US" sz="7000" b="1" i="1">
                <a:latin typeface="Gill Sans"/>
                <a:ea typeface="Gill Sans"/>
                <a:cs typeface="Gill Sans"/>
                <a:sym typeface="Gill Sans"/>
              </a:rPr>
            </a:br>
            <a:r>
              <a:rPr lang="en-US" sz="7000" b="1" i="1">
                <a:latin typeface="Gill Sans"/>
                <a:ea typeface="Gill Sans"/>
                <a:cs typeface="Gill Sans"/>
                <a:sym typeface="Gill Sans"/>
              </a:rPr>
              <a:t>Symbolic Actions </a:t>
            </a:r>
            <a:br>
              <a:rPr lang="en-US" sz="7000" b="1" i="1">
                <a:latin typeface="Gill Sans"/>
                <a:ea typeface="Gill Sans"/>
                <a:cs typeface="Gill Sans"/>
                <a:sym typeface="Gill Sans"/>
              </a:rPr>
            </a:br>
            <a:r>
              <a:rPr lang="en-US">
                <a:latin typeface="Gill Sans"/>
                <a:ea typeface="Gill Sans"/>
                <a:cs typeface="Gill Sans"/>
                <a:sym typeface="Gill Sans"/>
              </a:rPr>
              <a:t> </a:t>
            </a:r>
            <a:br>
              <a:rPr lang="en-US" sz="2000">
                <a:latin typeface="Gill Sans"/>
                <a:ea typeface="Gill Sans"/>
                <a:cs typeface="Gill Sans"/>
                <a:sym typeface="Gill Sans"/>
              </a:rPr>
            </a:br>
            <a:r>
              <a:rPr lang="en-US" sz="5000">
                <a:solidFill>
                  <a:schemeClr val="dk1"/>
                </a:solidFill>
                <a:latin typeface="Gill Sans"/>
                <a:ea typeface="Gill Sans"/>
                <a:cs typeface="Gill Sans"/>
                <a:sym typeface="Gill Sans"/>
              </a:rPr>
              <a:t>3. </a:t>
            </a:r>
            <a:r>
              <a:rPr lang="en-US" sz="4000">
                <a:solidFill>
                  <a:schemeClr val="dk1"/>
                </a:solidFill>
                <a:latin typeface="Gill Sans"/>
                <a:ea typeface="Gill Sans"/>
                <a:cs typeface="Gill Sans"/>
                <a:sym typeface="Gill Sans"/>
              </a:rPr>
              <a:t>As the hungry persist in their call and cry for help, in what ways can we too be persistent in our praying and acting against hunger?</a:t>
            </a:r>
            <a:br>
              <a:rPr lang="en-US" sz="4000">
                <a:solidFill>
                  <a:schemeClr val="dk1"/>
                </a:solidFill>
                <a:latin typeface="Gill Sans"/>
                <a:ea typeface="Gill Sans"/>
                <a:cs typeface="Gill Sans"/>
                <a:sym typeface="Gill Sans"/>
              </a:rPr>
            </a:br>
            <a:br>
              <a:rPr lang="en-US" sz="5000">
                <a:solidFill>
                  <a:schemeClr val="dk1"/>
                </a:solidFill>
                <a:latin typeface="Gill Sans"/>
                <a:ea typeface="Gill Sans"/>
                <a:cs typeface="Gill Sans"/>
                <a:sym typeface="Gill Sans"/>
              </a:rPr>
            </a:br>
            <a:r>
              <a:rPr lang="en-US" sz="5000">
                <a:solidFill>
                  <a:schemeClr val="dk1"/>
                </a:solidFill>
                <a:latin typeface="Gill Sans"/>
                <a:ea typeface="Gill Sans"/>
                <a:cs typeface="Gill Sans"/>
                <a:sym typeface="Gill Sans"/>
              </a:rPr>
              <a:t>4. </a:t>
            </a:r>
            <a:r>
              <a:rPr lang="en-US" sz="4000">
                <a:solidFill>
                  <a:schemeClr val="dk1"/>
                </a:solidFill>
                <a:latin typeface="Gill Sans"/>
                <a:ea typeface="Gill Sans"/>
                <a:cs typeface="Gill Sans"/>
                <a:sym typeface="Gill Sans"/>
              </a:rPr>
              <a:t>What are some best practices and who are some role models who show to us a way of life that lead towards a world without hunger?</a:t>
            </a:r>
            <a:br>
              <a:rPr lang="en-US" sz="4000">
                <a:solidFill>
                  <a:schemeClr val="dk1"/>
                </a:solidFill>
                <a:latin typeface="Gill Sans"/>
                <a:ea typeface="Gill Sans"/>
                <a:cs typeface="Gill Sans"/>
                <a:sym typeface="Gill Sans"/>
              </a:rPr>
            </a:br>
            <a:endParaRPr sz="4000">
              <a:solidFill>
                <a:schemeClr val="dk1"/>
              </a:solidFill>
              <a:latin typeface="Gill Sans"/>
              <a:ea typeface="Gill Sans"/>
              <a:cs typeface="Gill Sans"/>
              <a:sym typeface="Gill Sans"/>
            </a:endParaRPr>
          </a:p>
        </p:txBody>
      </p:sp>
      <p:sp>
        <p:nvSpPr>
          <p:cNvPr id="315" name="Google Shape;315;p29"/>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23</a:t>
            </a:r>
            <a:endParaRPr sz="2000">
              <a:solidFill>
                <a:schemeClr val="dk1"/>
              </a:solidFill>
              <a:latin typeface="Gill Sans"/>
              <a:ea typeface="Gill Sans"/>
              <a:cs typeface="Gill Sans"/>
              <a:sym typeface="Gill Sans"/>
            </a:endParaRPr>
          </a:p>
        </p:txBody>
      </p:sp>
      <p:sp>
        <p:nvSpPr>
          <p:cNvPr id="316" name="Google Shape;316;p29"/>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9"/>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18" name="Google Shape;318;p29"/>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0"/>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30"/>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Hymn/Song/Music</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326" name="Google Shape;326;p30"/>
          <p:cNvSpPr txBox="1"/>
          <p:nvPr/>
        </p:nvSpPr>
        <p:spPr>
          <a:xfrm>
            <a:off x="1393900" y="8805928"/>
            <a:ext cx="29210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24</a:t>
            </a:r>
            <a:endParaRPr/>
          </a:p>
        </p:txBody>
      </p:sp>
      <p:sp>
        <p:nvSpPr>
          <p:cNvPr id="327" name="Google Shape;327;p30"/>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30"/>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29" name="Google Shape;329;p30"/>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31"/>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37" name="Google Shape;337;p31"/>
          <p:cNvSpPr txBox="1"/>
          <p:nvPr/>
        </p:nvSpPr>
        <p:spPr>
          <a:xfrm>
            <a:off x="1393900" y="8805928"/>
            <a:ext cx="29210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25</a:t>
            </a:r>
            <a:endParaRPr sz="2000">
              <a:solidFill>
                <a:schemeClr val="dk1"/>
              </a:solidFill>
              <a:latin typeface="Gill Sans"/>
              <a:ea typeface="Gill Sans"/>
              <a:cs typeface="Gill Sans"/>
              <a:sym typeface="Gill Sans"/>
            </a:endParaRPr>
          </a:p>
        </p:txBody>
      </p:sp>
      <p:sp>
        <p:nvSpPr>
          <p:cNvPr id="338" name="Google Shape;338;p31"/>
          <p:cNvSpPr/>
          <p:nvPr/>
        </p:nvSpPr>
        <p:spPr>
          <a:xfrm>
            <a:off x="1763243" y="3035230"/>
            <a:ext cx="13944600" cy="42165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in the Spirit revealed in Jesus Christ,</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calls us by grace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to be renewed in the image of our Creator,</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that we may be one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in divine love for the world.  </a:t>
            </a:r>
            <a:r>
              <a:rPr lang="en-US" sz="1800">
                <a:solidFill>
                  <a:schemeClr val="dk1"/>
                </a:solidFill>
                <a:latin typeface="Gill Sans"/>
                <a:ea typeface="Gill Sans"/>
                <a:cs typeface="Gill Sans"/>
                <a:sym typeface="Gill Sans"/>
              </a:rPr>
              <a:t>  </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  </a:t>
            </a:r>
            <a:endParaRPr sz="5000">
              <a:solidFill>
                <a:schemeClr val="dk1"/>
              </a:solidFill>
              <a:latin typeface="Gill Sans"/>
              <a:ea typeface="Gill Sans"/>
              <a:cs typeface="Gill Sans"/>
              <a:sym typeface="Gill Sans"/>
            </a:endParaRPr>
          </a:p>
        </p:txBody>
      </p:sp>
      <p:sp>
        <p:nvSpPr>
          <p:cNvPr id="339" name="Google Shape;339;p31"/>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31"/>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41" name="Google Shape;341;p31"/>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32"/>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49" name="Google Shape;349;p32"/>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26</a:t>
            </a:r>
            <a:endParaRPr sz="2000">
              <a:solidFill>
                <a:schemeClr val="dk1"/>
              </a:solidFill>
              <a:latin typeface="Gill Sans"/>
              <a:ea typeface="Gill Sans"/>
              <a:cs typeface="Gill Sans"/>
              <a:sym typeface="Gill Sans"/>
            </a:endParaRPr>
          </a:p>
        </p:txBody>
      </p:sp>
      <p:sp>
        <p:nvSpPr>
          <p:cNvPr id="350" name="Google Shape;350;p32"/>
          <p:cNvSpPr/>
          <p:nvPr/>
        </p:nvSpPr>
        <p:spPr>
          <a:xfrm>
            <a:off x="1763243" y="3035230"/>
            <a:ext cx="13944600" cy="42165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cares for the integrity of creation,</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wills the healing and wholeness of all life,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weeps at the plunder of earth’s goodness.</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    </a:t>
            </a:r>
            <a:endParaRPr sz="5000">
              <a:solidFill>
                <a:schemeClr val="dk1"/>
              </a:solidFill>
              <a:latin typeface="Gill Sans"/>
              <a:ea typeface="Gill Sans"/>
              <a:cs typeface="Gill Sans"/>
              <a:sym typeface="Gill Sans"/>
            </a:endParaRPr>
          </a:p>
        </p:txBody>
      </p:sp>
      <p:sp>
        <p:nvSpPr>
          <p:cNvPr id="351" name="Google Shape;351;p32"/>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32"/>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53" name="Google Shape;353;p32"/>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3"/>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33"/>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61" name="Google Shape;361;p33"/>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27</a:t>
            </a:r>
            <a:endParaRPr sz="2000">
              <a:solidFill>
                <a:schemeClr val="dk1"/>
              </a:solidFill>
              <a:latin typeface="Gill Sans"/>
              <a:ea typeface="Gill Sans"/>
              <a:cs typeface="Gill Sans"/>
              <a:sym typeface="Gill Sans"/>
            </a:endParaRPr>
          </a:p>
        </p:txBody>
      </p:sp>
      <p:sp>
        <p:nvSpPr>
          <p:cNvPr id="362" name="Google Shape;362;p33"/>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embraces all hues of humanity,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delights in diversity and difference,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favors solidarity transforming strangers into friends.</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a:t>
            </a:r>
            <a:endParaRPr/>
          </a:p>
        </p:txBody>
      </p:sp>
      <p:sp>
        <p:nvSpPr>
          <p:cNvPr id="363" name="Google Shape;363;p33"/>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33"/>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65" name="Google Shape;365;p33"/>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4"/>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34"/>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73" name="Google Shape;373;p34"/>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28</a:t>
            </a:r>
            <a:endParaRPr sz="2000">
              <a:solidFill>
                <a:schemeClr val="dk1"/>
              </a:solidFill>
              <a:latin typeface="Gill Sans"/>
              <a:ea typeface="Gill Sans"/>
              <a:cs typeface="Gill Sans"/>
              <a:sym typeface="Gill Sans"/>
            </a:endParaRPr>
          </a:p>
        </p:txBody>
      </p:sp>
      <p:sp>
        <p:nvSpPr>
          <p:cNvPr id="374" name="Google Shape;374;p34"/>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cries with the masses of starving people,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despises growing disparity between rich and poor,</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demands justice for workers in the marketplace.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a:t>
            </a:r>
            <a:endParaRPr/>
          </a:p>
        </p:txBody>
      </p:sp>
      <p:sp>
        <p:nvSpPr>
          <p:cNvPr id="375" name="Google Shape;375;p34"/>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34"/>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77" name="Google Shape;377;p34"/>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35"/>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85" name="Google Shape;385;p35"/>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29</a:t>
            </a:r>
            <a:endParaRPr sz="2000">
              <a:solidFill>
                <a:schemeClr val="dk1"/>
              </a:solidFill>
              <a:latin typeface="Gill Sans"/>
              <a:ea typeface="Gill Sans"/>
              <a:cs typeface="Gill Sans"/>
              <a:sym typeface="Gill Sans"/>
            </a:endParaRPr>
          </a:p>
        </p:txBody>
      </p:sp>
      <p:sp>
        <p:nvSpPr>
          <p:cNvPr id="386" name="Google Shape;386;p35"/>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deplores violence in our homes and streets,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rebukes the world’s warring madness,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humbles the powerful and lifts up the lowly.</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a:t>
            </a:r>
            <a:endParaRPr/>
          </a:p>
        </p:txBody>
      </p:sp>
      <p:sp>
        <p:nvSpPr>
          <p:cNvPr id="387" name="Google Shape;387;p35"/>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35"/>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389" name="Google Shape;389;p35"/>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9"/>
          <p:cNvSpPr txBox="1">
            <a:spLocks noGrp="1"/>
          </p:cNvSpPr>
          <p:nvPr>
            <p:ph type="title"/>
          </p:nvPr>
        </p:nvSpPr>
        <p:spPr>
          <a:xfrm>
            <a:off x="1600200" y="1822514"/>
            <a:ext cx="15087600" cy="2386551"/>
          </a:xfrm>
          <a:prstGeom prst="rect">
            <a:avLst/>
          </a:prstGeom>
          <a:noFill/>
          <a:ln>
            <a:noFill/>
          </a:ln>
        </p:spPr>
        <p:txBody>
          <a:bodyPr spcFirstLastPara="1" wrap="square" lIns="0" tIns="128250" rIns="0" bIns="0" anchor="t" anchorCtr="0">
            <a:spAutoFit/>
          </a:bodyPr>
          <a:lstStyle/>
          <a:p>
            <a:pPr marL="12700" marR="5080" lvl="0" indent="-635" algn="ctr" rtl="0">
              <a:lnSpc>
                <a:spcPct val="109750"/>
              </a:lnSpc>
              <a:spcBef>
                <a:spcPts val="0"/>
              </a:spcBef>
              <a:spcAft>
                <a:spcPts val="0"/>
              </a:spcAft>
              <a:buNone/>
            </a:pPr>
            <a:r>
              <a:rPr lang="en-US" sz="8000" b="1" i="1">
                <a:latin typeface="Gill Sans"/>
                <a:ea typeface="Gill Sans"/>
                <a:cs typeface="Gill Sans"/>
                <a:sym typeface="Gill Sans"/>
              </a:rPr>
              <a:t>Why We Pray and Act </a:t>
            </a:r>
            <a:br>
              <a:rPr lang="en-US" sz="8000" b="1" i="1">
                <a:latin typeface="Gill Sans"/>
                <a:ea typeface="Gill Sans"/>
                <a:cs typeface="Gill Sans"/>
                <a:sym typeface="Gill Sans"/>
              </a:rPr>
            </a:br>
            <a:r>
              <a:rPr lang="en-US" sz="8000" b="1" i="1">
                <a:latin typeface="Gill Sans"/>
                <a:ea typeface="Gill Sans"/>
                <a:cs typeface="Gill Sans"/>
                <a:sym typeface="Gill Sans"/>
              </a:rPr>
              <a:t>Against  Hunger</a:t>
            </a:r>
            <a:endParaRPr sz="8000" b="1" i="1">
              <a:latin typeface="Gill Sans"/>
              <a:ea typeface="Gill Sans"/>
              <a:cs typeface="Gill Sans"/>
              <a:sym typeface="Gill Sans"/>
            </a:endParaRPr>
          </a:p>
        </p:txBody>
      </p:sp>
      <p:sp>
        <p:nvSpPr>
          <p:cNvPr id="85" name="Google Shape;85;p9"/>
          <p:cNvSpPr txBox="1"/>
          <p:nvPr/>
        </p:nvSpPr>
        <p:spPr>
          <a:xfrm>
            <a:off x="1393900" y="8805924"/>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03</a:t>
            </a:r>
            <a:endParaRPr sz="2000">
              <a:solidFill>
                <a:schemeClr val="dk1"/>
              </a:solidFill>
              <a:latin typeface="Gill Sans"/>
              <a:ea typeface="Gill Sans"/>
              <a:cs typeface="Gill Sans"/>
              <a:sym typeface="Gill Sans"/>
            </a:endParaRPr>
          </a:p>
        </p:txBody>
      </p:sp>
      <p:sp>
        <p:nvSpPr>
          <p:cNvPr id="86" name="Google Shape;86;p9"/>
          <p:cNvSpPr txBox="1"/>
          <p:nvPr/>
        </p:nvSpPr>
        <p:spPr>
          <a:xfrm>
            <a:off x="4227028" y="5304374"/>
            <a:ext cx="9833944" cy="85921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5500" b="1">
                <a:solidFill>
                  <a:schemeClr val="dk1"/>
                </a:solidFill>
                <a:latin typeface="Gill Sans"/>
                <a:ea typeface="Gill Sans"/>
                <a:cs typeface="Gill Sans"/>
                <a:sym typeface="Gill Sans"/>
              </a:rPr>
              <a:t>The Focus of our Gathering</a:t>
            </a:r>
            <a:endParaRPr sz="5500">
              <a:solidFill>
                <a:schemeClr val="dk1"/>
              </a:solidFill>
              <a:latin typeface="Gill Sans"/>
              <a:ea typeface="Gill Sans"/>
              <a:cs typeface="Gill Sans"/>
              <a:sym typeface="Gill Sans"/>
            </a:endParaRPr>
          </a:p>
        </p:txBody>
      </p:sp>
      <p:sp>
        <p:nvSpPr>
          <p:cNvPr id="87" name="Google Shape;87;p9"/>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9"/>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89" name="Google Shape;89;p9"/>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36"/>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397" name="Google Shape;397;p36"/>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30</a:t>
            </a:r>
            <a:endParaRPr sz="2000">
              <a:solidFill>
                <a:schemeClr val="dk1"/>
              </a:solidFill>
              <a:latin typeface="Gill Sans"/>
              <a:ea typeface="Gill Sans"/>
              <a:cs typeface="Gill Sans"/>
              <a:sym typeface="Gill Sans"/>
            </a:endParaRPr>
          </a:p>
        </p:txBody>
      </p:sp>
      <p:sp>
        <p:nvSpPr>
          <p:cNvPr id="398" name="Google Shape;398;p36"/>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calls for nations and peoples to live in peace,</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         celebrates where justice and mercy embrace,</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         </a:t>
            </a:r>
            <a:r>
              <a:rPr lang="en-US" sz="5000">
                <a:solidFill>
                  <a:schemeClr val="dk1"/>
                </a:solidFill>
                <a:latin typeface="Gill Sans"/>
                <a:ea typeface="Gill Sans"/>
                <a:cs typeface="Gill Sans"/>
                <a:sym typeface="Gill Sans"/>
              </a:rPr>
              <a:t>exults when the wolf grazes with the lamb.</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a:t>
            </a:r>
            <a:endParaRPr/>
          </a:p>
          <a:p>
            <a:pPr marL="0" marR="0" lvl="0" indent="0" algn="l" rtl="0">
              <a:spcBef>
                <a:spcPts val="0"/>
              </a:spcBef>
              <a:spcAft>
                <a:spcPts val="0"/>
              </a:spcAft>
              <a:buNone/>
            </a:pPr>
            <a:endParaRPr sz="5000">
              <a:solidFill>
                <a:schemeClr val="dk1"/>
              </a:solidFill>
              <a:latin typeface="Gill Sans"/>
              <a:ea typeface="Gill Sans"/>
              <a:cs typeface="Gill Sans"/>
              <a:sym typeface="Gill Sans"/>
            </a:endParaRPr>
          </a:p>
        </p:txBody>
      </p:sp>
      <p:sp>
        <p:nvSpPr>
          <p:cNvPr id="399" name="Google Shape;399;p36"/>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36"/>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01" name="Google Shape;401;p36"/>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7"/>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37"/>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Response to the Word</a:t>
            </a:r>
            <a:endParaRPr sz="4000" b="1" i="1">
              <a:latin typeface="Gill Sans"/>
              <a:ea typeface="Gill Sans"/>
              <a:cs typeface="Gill Sans"/>
              <a:sym typeface="Gill Sans"/>
            </a:endParaRPr>
          </a:p>
        </p:txBody>
      </p:sp>
      <p:sp>
        <p:nvSpPr>
          <p:cNvPr id="409" name="Google Shape;409;p37"/>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31</a:t>
            </a:r>
            <a:endParaRPr sz="2000">
              <a:solidFill>
                <a:schemeClr val="dk1"/>
              </a:solidFill>
              <a:latin typeface="Gill Sans"/>
              <a:ea typeface="Gill Sans"/>
              <a:cs typeface="Gill Sans"/>
              <a:sym typeface="Gill Sans"/>
            </a:endParaRPr>
          </a:p>
        </p:txBody>
      </p:sp>
      <p:sp>
        <p:nvSpPr>
          <p:cNvPr id="410" name="Google Shape;410;p37"/>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Today is the day</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God brings good news to the poor,</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proclaims release to the captives,</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gives sight to the blind, and</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        sets the oppressed free.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And so shall we. Amen.</a:t>
            </a:r>
            <a:endParaRPr/>
          </a:p>
        </p:txBody>
      </p:sp>
      <p:sp>
        <p:nvSpPr>
          <p:cNvPr id="411" name="Google Shape;411;p37"/>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37"/>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13" name="Google Shape;413;p37"/>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38"/>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Hymn/Song/Music</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421" name="Google Shape;421;p38"/>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32</a:t>
            </a:r>
            <a:endParaRPr sz="2000">
              <a:solidFill>
                <a:schemeClr val="dk1"/>
              </a:solidFill>
              <a:latin typeface="Gill Sans"/>
              <a:ea typeface="Gill Sans"/>
              <a:cs typeface="Gill Sans"/>
              <a:sym typeface="Gill Sans"/>
            </a:endParaRPr>
          </a:p>
        </p:txBody>
      </p:sp>
      <p:sp>
        <p:nvSpPr>
          <p:cNvPr id="422" name="Google Shape;422;p38"/>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38"/>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24" name="Google Shape;424;p38"/>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39"/>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Prayers of Intercession</a:t>
            </a:r>
            <a:endParaRPr sz="4000" b="1" i="1">
              <a:latin typeface="Gill Sans"/>
              <a:ea typeface="Gill Sans"/>
              <a:cs typeface="Gill Sans"/>
              <a:sym typeface="Gill Sans"/>
            </a:endParaRPr>
          </a:p>
        </p:txBody>
      </p:sp>
      <p:sp>
        <p:nvSpPr>
          <p:cNvPr id="432" name="Google Shape;432;p39"/>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33</a:t>
            </a:r>
            <a:endParaRPr sz="2000">
              <a:solidFill>
                <a:schemeClr val="dk1"/>
              </a:solidFill>
              <a:latin typeface="Gill Sans"/>
              <a:ea typeface="Gill Sans"/>
              <a:cs typeface="Gill Sans"/>
              <a:sym typeface="Gill Sans"/>
            </a:endParaRPr>
          </a:p>
        </p:txBody>
      </p:sp>
      <p:sp>
        <p:nvSpPr>
          <p:cNvPr id="433" name="Google Shape;433;p39"/>
          <p:cNvSpPr/>
          <p:nvPr/>
        </p:nvSpPr>
        <p:spPr>
          <a:xfrm>
            <a:off x="1763243" y="3558451"/>
            <a:ext cx="1394460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at whose bidding the earth came into being</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Who promised and provides seedtime and harvest</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Who is faithful and loving to all he has made</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a:p>
        </p:txBody>
      </p:sp>
      <p:sp>
        <p:nvSpPr>
          <p:cNvPr id="434" name="Google Shape;434;p39"/>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9"/>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36" name="Google Shape;436;p39"/>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0"/>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40"/>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Prayers of Intercession</a:t>
            </a:r>
            <a:endParaRPr sz="4000" b="1" i="1">
              <a:latin typeface="Gill Sans"/>
              <a:ea typeface="Gill Sans"/>
              <a:cs typeface="Gill Sans"/>
              <a:sym typeface="Gill Sans"/>
            </a:endParaRPr>
          </a:p>
        </p:txBody>
      </p:sp>
      <p:sp>
        <p:nvSpPr>
          <p:cNvPr id="444" name="Google Shape;444;p40"/>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34</a:t>
            </a:r>
            <a:endParaRPr sz="2000">
              <a:solidFill>
                <a:schemeClr val="dk1"/>
              </a:solidFill>
              <a:latin typeface="Gill Sans"/>
              <a:ea typeface="Gill Sans"/>
              <a:cs typeface="Gill Sans"/>
              <a:sym typeface="Gill Sans"/>
            </a:endParaRPr>
          </a:p>
        </p:txBody>
      </p:sp>
      <p:sp>
        <p:nvSpPr>
          <p:cNvPr id="445" name="Google Shape;445;p40"/>
          <p:cNvSpPr/>
          <p:nvPr/>
        </p:nvSpPr>
        <p:spPr>
          <a:xfrm>
            <a:off x="1763243" y="2789009"/>
            <a:ext cx="139446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Christ, whose food was to do the will of the one who sent you</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Inspire our hearts with desire to serve your purposes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That through us the poor and oppressed may be released</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sz="5000">
              <a:solidFill>
                <a:schemeClr val="dk1"/>
              </a:solidFill>
              <a:latin typeface="Gill Sans"/>
              <a:ea typeface="Gill Sans"/>
              <a:cs typeface="Gill Sans"/>
              <a:sym typeface="Gill Sans"/>
            </a:endParaRPr>
          </a:p>
        </p:txBody>
      </p:sp>
      <p:sp>
        <p:nvSpPr>
          <p:cNvPr id="446" name="Google Shape;446;p40"/>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40"/>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48" name="Google Shape;448;p40"/>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41"/>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Prayers of Intercession</a:t>
            </a:r>
            <a:endParaRPr sz="4000" b="1" i="1">
              <a:latin typeface="Gill Sans"/>
              <a:ea typeface="Gill Sans"/>
              <a:cs typeface="Gill Sans"/>
              <a:sym typeface="Gill Sans"/>
            </a:endParaRPr>
          </a:p>
        </p:txBody>
      </p:sp>
      <p:sp>
        <p:nvSpPr>
          <p:cNvPr id="456" name="Google Shape;456;p41"/>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35</a:t>
            </a:r>
            <a:endParaRPr sz="2000">
              <a:solidFill>
                <a:schemeClr val="dk1"/>
              </a:solidFill>
              <a:latin typeface="Gill Sans"/>
              <a:ea typeface="Gill Sans"/>
              <a:cs typeface="Gill Sans"/>
              <a:sym typeface="Gill Sans"/>
            </a:endParaRPr>
          </a:p>
        </p:txBody>
      </p:sp>
      <p:sp>
        <p:nvSpPr>
          <p:cNvPr id="457" name="Google Shape;457;p41"/>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Bread of life, Word made flesh</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Make your truth known in places where injustice prevails</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Speak through us to challenge greed and inequality</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a:p>
        </p:txBody>
      </p:sp>
      <p:sp>
        <p:nvSpPr>
          <p:cNvPr id="458" name="Google Shape;458;p41"/>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41"/>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60" name="Google Shape;460;p41"/>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42"/>
          <p:cNvSpPr txBox="1">
            <a:spLocks noGrp="1"/>
          </p:cNvSpPr>
          <p:nvPr>
            <p:ph type="title"/>
          </p:nvPr>
        </p:nvSpPr>
        <p:spPr>
          <a:xfrm>
            <a:off x="1420925" y="981518"/>
            <a:ext cx="15446149"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Prayers of Intercession</a:t>
            </a:r>
            <a:endParaRPr sz="4000" b="1" i="1">
              <a:latin typeface="Gill Sans"/>
              <a:ea typeface="Gill Sans"/>
              <a:cs typeface="Gill Sans"/>
              <a:sym typeface="Gill Sans"/>
            </a:endParaRPr>
          </a:p>
        </p:txBody>
      </p:sp>
      <p:sp>
        <p:nvSpPr>
          <p:cNvPr id="468" name="Google Shape;468;p42"/>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36</a:t>
            </a:r>
            <a:endParaRPr sz="2000">
              <a:solidFill>
                <a:schemeClr val="dk1"/>
              </a:solidFill>
              <a:latin typeface="Gill Sans"/>
              <a:ea typeface="Gill Sans"/>
              <a:cs typeface="Gill Sans"/>
              <a:sym typeface="Gill Sans"/>
            </a:endParaRPr>
          </a:p>
        </p:txBody>
      </p:sp>
      <p:sp>
        <p:nvSpPr>
          <p:cNvPr id="469" name="Google Shape;469;p42"/>
          <p:cNvSpPr/>
          <p:nvPr/>
        </p:nvSpPr>
        <p:spPr>
          <a:xfrm>
            <a:off x="1763243" y="3173730"/>
            <a:ext cx="13944600" cy="39395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God and Father of all humanity</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May we welcome those whom others might call stranger</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So that in plenty or need, no-one need be excluded</a:t>
            </a:r>
            <a:endParaRPr/>
          </a:p>
          <a:p>
            <a:pPr marL="0" marR="0" lvl="0" indent="0" algn="l" rtl="0">
              <a:spcBef>
                <a:spcPts val="0"/>
              </a:spcBef>
              <a:spcAft>
                <a:spcPts val="0"/>
              </a:spcAft>
              <a:buNone/>
            </a:pPr>
            <a:r>
              <a:rPr lang="en-US" sz="5000" b="1" i="1">
                <a:solidFill>
                  <a:schemeClr val="dk1"/>
                </a:solidFill>
                <a:latin typeface="Gill Sans"/>
                <a:ea typeface="Gill Sans"/>
                <a:cs typeface="Gill Sans"/>
                <a:sym typeface="Gill Sans"/>
              </a:rPr>
              <a:t>Give us each day our daily bread.</a:t>
            </a:r>
            <a:endParaRPr/>
          </a:p>
        </p:txBody>
      </p:sp>
      <p:sp>
        <p:nvSpPr>
          <p:cNvPr id="470" name="Google Shape;470;p42"/>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42"/>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72" name="Google Shape;472;p42"/>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3"/>
          <p:cNvSpPr txBox="1">
            <a:spLocks noGrp="1"/>
          </p:cNvSpPr>
          <p:nvPr>
            <p:ph type="title"/>
          </p:nvPr>
        </p:nvSpPr>
        <p:spPr>
          <a:xfrm>
            <a:off x="1600200" y="3742475"/>
            <a:ext cx="150876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The Lord’s Prayer</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480" name="Google Shape;480;p43"/>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37</a:t>
            </a:r>
            <a:endParaRPr sz="2000">
              <a:solidFill>
                <a:schemeClr val="dk1"/>
              </a:solidFill>
              <a:latin typeface="Gill Sans"/>
              <a:ea typeface="Gill Sans"/>
              <a:cs typeface="Gill Sans"/>
              <a:sym typeface="Gill Sans"/>
            </a:endParaRPr>
          </a:p>
        </p:txBody>
      </p:sp>
      <p:sp>
        <p:nvSpPr>
          <p:cNvPr id="481" name="Google Shape;481;p43"/>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43"/>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83" name="Google Shape;483;p43"/>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44"/>
          <p:cNvSpPr txBox="1">
            <a:spLocks noGrp="1"/>
          </p:cNvSpPr>
          <p:nvPr>
            <p:ph type="title"/>
          </p:nvPr>
        </p:nvSpPr>
        <p:spPr>
          <a:xfrm>
            <a:off x="419100" y="3742475"/>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Closing Hymn/Song/Music</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491" name="Google Shape;491;p44"/>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38</a:t>
            </a:r>
            <a:endParaRPr sz="2000">
              <a:solidFill>
                <a:schemeClr val="dk1"/>
              </a:solidFill>
              <a:latin typeface="Gill Sans"/>
              <a:ea typeface="Gill Sans"/>
              <a:cs typeface="Gill Sans"/>
              <a:sym typeface="Gill Sans"/>
            </a:endParaRPr>
          </a:p>
        </p:txBody>
      </p:sp>
      <p:sp>
        <p:nvSpPr>
          <p:cNvPr id="492" name="Google Shape;492;p44"/>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44"/>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494" name="Google Shape;494;p44"/>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5"/>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5"/>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Sending Forth / Benediction</a:t>
            </a:r>
            <a:endParaRPr sz="4000" b="1" i="1">
              <a:latin typeface="Gill Sans"/>
              <a:ea typeface="Gill Sans"/>
              <a:cs typeface="Gill Sans"/>
              <a:sym typeface="Gill Sans"/>
            </a:endParaRPr>
          </a:p>
        </p:txBody>
      </p:sp>
      <p:sp>
        <p:nvSpPr>
          <p:cNvPr id="502" name="Google Shape;502;p45"/>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39</a:t>
            </a:r>
            <a:endParaRPr sz="2000">
              <a:solidFill>
                <a:schemeClr val="dk1"/>
              </a:solidFill>
              <a:latin typeface="Gill Sans"/>
              <a:ea typeface="Gill Sans"/>
              <a:cs typeface="Gill Sans"/>
              <a:sym typeface="Gill Sans"/>
            </a:endParaRPr>
          </a:p>
        </p:txBody>
      </p:sp>
      <p:sp>
        <p:nvSpPr>
          <p:cNvPr id="503" name="Google Shape;503;p45"/>
          <p:cNvSpPr/>
          <p:nvPr/>
        </p:nvSpPr>
        <p:spPr>
          <a:xfrm>
            <a:off x="1763243" y="2404288"/>
            <a:ext cx="13944600" cy="54784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dk1"/>
                </a:solidFill>
                <a:latin typeface="Gill Sans"/>
                <a:ea typeface="Gill Sans"/>
                <a:cs typeface="Gill Sans"/>
                <a:sym typeface="Gill Sans"/>
              </a:rPr>
              <a:t>You give us each day our daily bread, O God. </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As you have filled us with good things, </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may we never close our hearts to those who are hungry, homeless, and poor. </a:t>
            </a:r>
            <a:endParaRPr/>
          </a:p>
          <a:p>
            <a:pPr marL="0" marR="0" lvl="0" indent="0" algn="l" rtl="0">
              <a:spcBef>
                <a:spcPts val="0"/>
              </a:spcBef>
              <a:spcAft>
                <a:spcPts val="0"/>
              </a:spcAft>
              <a:buNone/>
            </a:pPr>
            <a:r>
              <a:rPr lang="en-US" sz="5000">
                <a:solidFill>
                  <a:schemeClr val="dk1"/>
                </a:solidFill>
                <a:latin typeface="Gill Sans"/>
                <a:ea typeface="Gill Sans"/>
                <a:cs typeface="Gill Sans"/>
                <a:sym typeface="Gill Sans"/>
              </a:rPr>
              <a:t>Let us go forth in your love to abundantly welcome and nourish in spirit and body those who seek to know you.</a:t>
            </a:r>
            <a:endParaRPr/>
          </a:p>
        </p:txBody>
      </p:sp>
      <p:sp>
        <p:nvSpPr>
          <p:cNvPr id="504" name="Google Shape;504;p45"/>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45"/>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506" name="Google Shape;506;p45"/>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txBox="1">
            <a:spLocks noGrp="1"/>
          </p:cNvSpPr>
          <p:nvPr>
            <p:ph type="title"/>
          </p:nvPr>
        </p:nvSpPr>
        <p:spPr>
          <a:xfrm>
            <a:off x="1104900" y="1300161"/>
            <a:ext cx="16078199" cy="1258037"/>
          </a:xfrm>
          <a:prstGeom prst="rect">
            <a:avLst/>
          </a:prstGeom>
          <a:noFill/>
          <a:ln>
            <a:noFill/>
          </a:ln>
        </p:spPr>
        <p:txBody>
          <a:bodyPr spcFirstLastPara="1" wrap="square" lIns="0" tIns="128250" rIns="0" bIns="0" anchor="t" anchorCtr="0">
            <a:spAutoFit/>
          </a:bodyPr>
          <a:lstStyle/>
          <a:p>
            <a:pPr marL="12700" marR="5080" lvl="0" indent="-635" algn="ctr" rtl="0">
              <a:lnSpc>
                <a:spcPct val="109750"/>
              </a:lnSpc>
              <a:spcBef>
                <a:spcPts val="0"/>
              </a:spcBef>
              <a:spcAft>
                <a:spcPts val="0"/>
              </a:spcAft>
              <a:buNone/>
            </a:pPr>
            <a:r>
              <a:rPr lang="en-US" sz="8000" b="1" i="1">
                <a:latin typeface="Gill Sans"/>
                <a:ea typeface="Gill Sans"/>
                <a:cs typeface="Gill Sans"/>
                <a:sym typeface="Gill Sans"/>
              </a:rPr>
              <a:t>“</a:t>
            </a:r>
            <a:r>
              <a:rPr lang="en-US" sz="7000" b="1" i="1">
                <a:latin typeface="Gill Sans"/>
                <a:ea typeface="Gill Sans"/>
                <a:cs typeface="Gill Sans"/>
                <a:sym typeface="Gill Sans"/>
              </a:rPr>
              <a:t>Taste and see that the Lord is good”</a:t>
            </a:r>
            <a:endParaRPr sz="7000">
              <a:latin typeface="Gill Sans"/>
              <a:ea typeface="Gill Sans"/>
              <a:cs typeface="Gill Sans"/>
              <a:sym typeface="Gill Sans"/>
            </a:endParaRPr>
          </a:p>
        </p:txBody>
      </p:sp>
      <p:sp>
        <p:nvSpPr>
          <p:cNvPr id="97" name="Google Shape;97;p10"/>
          <p:cNvSpPr txBox="1"/>
          <p:nvPr/>
        </p:nvSpPr>
        <p:spPr>
          <a:xfrm>
            <a:off x="1393900" y="8805924"/>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04</a:t>
            </a:r>
            <a:endParaRPr sz="2000">
              <a:solidFill>
                <a:schemeClr val="dk1"/>
              </a:solidFill>
              <a:latin typeface="Gill Sans"/>
              <a:ea typeface="Gill Sans"/>
              <a:cs typeface="Gill Sans"/>
              <a:sym typeface="Gill Sans"/>
            </a:endParaRPr>
          </a:p>
        </p:txBody>
      </p:sp>
      <p:sp>
        <p:nvSpPr>
          <p:cNvPr id="98" name="Google Shape;98;p10"/>
          <p:cNvSpPr txBox="1"/>
          <p:nvPr/>
        </p:nvSpPr>
        <p:spPr>
          <a:xfrm>
            <a:off x="2895443" y="2781300"/>
            <a:ext cx="12497113" cy="5027017"/>
          </a:xfrm>
          <a:prstGeom prst="rect">
            <a:avLst/>
          </a:prstGeom>
          <a:noFill/>
          <a:ln>
            <a:noFill/>
          </a:ln>
        </p:spPr>
        <p:txBody>
          <a:bodyPr spcFirstLastPara="1" wrap="square" lIns="0" tIns="12700" rIns="0" bIns="0" anchor="t" anchorCtr="0">
            <a:spAutoFit/>
          </a:bodyPr>
          <a:lstStyle/>
          <a:p>
            <a:pPr marL="12700" marR="5080" lvl="0" indent="-635" algn="ctr" rtl="0">
              <a:lnSpc>
                <a:spcPct val="117999"/>
              </a:lnSpc>
              <a:spcBef>
                <a:spcPts val="0"/>
              </a:spcBef>
              <a:spcAft>
                <a:spcPts val="0"/>
              </a:spcAft>
              <a:buNone/>
            </a:pPr>
            <a:r>
              <a:rPr lang="en-US" sz="4000" b="1" i="1">
                <a:solidFill>
                  <a:schemeClr val="dk1"/>
                </a:solidFill>
                <a:latin typeface="Gill Sans"/>
                <a:ea typeface="Gill Sans"/>
                <a:cs typeface="Gill Sans"/>
                <a:sym typeface="Gill Sans"/>
              </a:rPr>
              <a:t>One of the expressions of God’s  abundant love for us is with food – tasty, nourishing, satisfying. </a:t>
            </a:r>
            <a:endParaRPr/>
          </a:p>
          <a:p>
            <a:pPr marL="12700" marR="5080" lvl="0" indent="-635" algn="ctr" rtl="0">
              <a:lnSpc>
                <a:spcPct val="117999"/>
              </a:lnSpc>
              <a:spcBef>
                <a:spcPts val="315"/>
              </a:spcBef>
              <a:spcAft>
                <a:spcPts val="0"/>
              </a:spcAft>
              <a:buNone/>
            </a:pPr>
            <a:endParaRPr sz="4000" b="1" i="1">
              <a:solidFill>
                <a:schemeClr val="dk1"/>
              </a:solidFill>
              <a:latin typeface="Gill Sans"/>
              <a:ea typeface="Gill Sans"/>
              <a:cs typeface="Gill Sans"/>
              <a:sym typeface="Gill Sans"/>
            </a:endParaRPr>
          </a:p>
          <a:p>
            <a:pPr marL="12700" marR="5080" lvl="0" indent="-635" algn="ctr" rtl="0">
              <a:lnSpc>
                <a:spcPct val="117999"/>
              </a:lnSpc>
              <a:spcBef>
                <a:spcPts val="315"/>
              </a:spcBef>
              <a:spcAft>
                <a:spcPts val="0"/>
              </a:spcAft>
              <a:buNone/>
            </a:pPr>
            <a:r>
              <a:rPr lang="en-US" sz="4000" b="1" i="1">
                <a:solidFill>
                  <a:schemeClr val="dk1"/>
                </a:solidFill>
                <a:latin typeface="Gill Sans"/>
                <a:ea typeface="Gill Sans"/>
                <a:cs typeface="Gill Sans"/>
                <a:sym typeface="Gill Sans"/>
              </a:rPr>
              <a:t>As you take a bite, enjoy the taste, texture, and flavour of what you are eating. </a:t>
            </a:r>
            <a:endParaRPr/>
          </a:p>
          <a:p>
            <a:pPr marL="12700" marR="5080" lvl="0" indent="-635" algn="ctr" rtl="0">
              <a:lnSpc>
                <a:spcPct val="117999"/>
              </a:lnSpc>
              <a:spcBef>
                <a:spcPts val="315"/>
              </a:spcBef>
              <a:spcAft>
                <a:spcPts val="0"/>
              </a:spcAft>
              <a:buNone/>
            </a:pPr>
            <a:endParaRPr sz="4000" b="1" i="1">
              <a:solidFill>
                <a:schemeClr val="dk1"/>
              </a:solidFill>
              <a:latin typeface="Gill Sans"/>
              <a:ea typeface="Gill Sans"/>
              <a:cs typeface="Gill Sans"/>
              <a:sym typeface="Gill Sans"/>
            </a:endParaRPr>
          </a:p>
          <a:p>
            <a:pPr marL="12700" marR="5080" lvl="0" indent="-635" algn="ctr" rtl="0">
              <a:lnSpc>
                <a:spcPct val="117999"/>
              </a:lnSpc>
              <a:spcBef>
                <a:spcPts val="315"/>
              </a:spcBef>
              <a:spcAft>
                <a:spcPts val="0"/>
              </a:spcAft>
              <a:buNone/>
            </a:pPr>
            <a:r>
              <a:rPr lang="en-US" sz="4000" b="1" i="1">
                <a:solidFill>
                  <a:schemeClr val="dk1"/>
                </a:solidFill>
                <a:latin typeface="Gill Sans"/>
                <a:ea typeface="Gill Sans"/>
                <a:cs typeface="Gill Sans"/>
                <a:sym typeface="Gill Sans"/>
              </a:rPr>
              <a:t>At the same time, offer a word of thanks for </a:t>
            </a:r>
            <a:endParaRPr/>
          </a:p>
          <a:p>
            <a:pPr marL="12700" marR="5080" lvl="0" indent="-635" algn="ctr" rtl="0">
              <a:lnSpc>
                <a:spcPct val="117999"/>
              </a:lnSpc>
              <a:spcBef>
                <a:spcPts val="315"/>
              </a:spcBef>
              <a:spcAft>
                <a:spcPts val="0"/>
              </a:spcAft>
              <a:buNone/>
            </a:pPr>
            <a:r>
              <a:rPr lang="en-US" sz="4000" b="1" i="1">
                <a:solidFill>
                  <a:schemeClr val="dk1"/>
                </a:solidFill>
                <a:latin typeface="Gill Sans"/>
                <a:ea typeface="Gill Sans"/>
                <a:cs typeface="Gill Sans"/>
                <a:sym typeface="Gill Sans"/>
              </a:rPr>
              <a:t>God’s goodness.</a:t>
            </a:r>
            <a:endParaRPr/>
          </a:p>
        </p:txBody>
      </p:sp>
      <p:sp>
        <p:nvSpPr>
          <p:cNvPr id="99" name="Google Shape;99;p10"/>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0"/>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01" name="Google Shape;101;p10"/>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6"/>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6"/>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sp>
        <p:nvSpPr>
          <p:cNvPr id="514" name="Google Shape;514;p46"/>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6"/>
          <p:cNvSpPr txBox="1">
            <a:spLocks noGrp="1"/>
          </p:cNvSpPr>
          <p:nvPr>
            <p:ph type="title"/>
          </p:nvPr>
        </p:nvSpPr>
        <p:spPr>
          <a:xfrm>
            <a:off x="419100" y="876300"/>
            <a:ext cx="17449800" cy="1109278"/>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Sending Forth / Benediction</a:t>
            </a:r>
            <a:endParaRPr sz="4000" b="1" i="1">
              <a:latin typeface="Gill Sans"/>
              <a:ea typeface="Gill Sans"/>
              <a:cs typeface="Gill Sans"/>
              <a:sym typeface="Gill Sans"/>
            </a:endParaRPr>
          </a:p>
        </p:txBody>
      </p:sp>
      <p:sp>
        <p:nvSpPr>
          <p:cNvPr id="516" name="Google Shape;516;p46"/>
          <p:cNvSpPr txBox="1"/>
          <p:nvPr/>
        </p:nvSpPr>
        <p:spPr>
          <a:xfrm>
            <a:off x="1393900" y="8805928"/>
            <a:ext cx="29210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40</a:t>
            </a:r>
            <a:endParaRPr sz="2000">
              <a:solidFill>
                <a:schemeClr val="dk1"/>
              </a:solidFill>
              <a:latin typeface="Gill Sans"/>
              <a:ea typeface="Gill Sans"/>
              <a:cs typeface="Gill Sans"/>
              <a:sym typeface="Gill Sans"/>
            </a:endParaRPr>
          </a:p>
        </p:txBody>
      </p:sp>
      <p:sp>
        <p:nvSpPr>
          <p:cNvPr id="517" name="Google Shape;517;p46"/>
          <p:cNvSpPr/>
          <p:nvPr/>
        </p:nvSpPr>
        <p:spPr>
          <a:xfrm>
            <a:off x="1763243" y="3558451"/>
            <a:ext cx="13944600"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b="1">
                <a:solidFill>
                  <a:schemeClr val="dk1"/>
                </a:solidFill>
                <a:latin typeface="Gill Sans"/>
                <a:ea typeface="Gill Sans"/>
                <a:cs typeface="Gill Sans"/>
                <a:sym typeface="Gill Sans"/>
              </a:rPr>
              <a:t>And, “now, to God, who is able to do immeasurably more than all we ask or imagine,” be all honour and glory, today and always. Amen.</a:t>
            </a:r>
            <a:endParaRPr sz="5000">
              <a:solidFill>
                <a:schemeClr val="dk1"/>
              </a:solidFill>
              <a:latin typeface="Gill Sans"/>
              <a:ea typeface="Gill Sans"/>
              <a:cs typeface="Gill Sans"/>
              <a:sym typeface="Gill Sans"/>
            </a:endParaRPr>
          </a:p>
        </p:txBody>
      </p:sp>
      <p:cxnSp>
        <p:nvCxnSpPr>
          <p:cNvPr id="518" name="Google Shape;518;p46"/>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1"/>
          <p:cNvSpPr txBox="1">
            <a:spLocks noGrp="1"/>
          </p:cNvSpPr>
          <p:nvPr>
            <p:ph type="title"/>
          </p:nvPr>
        </p:nvSpPr>
        <p:spPr>
          <a:xfrm>
            <a:off x="1600200" y="2819146"/>
            <a:ext cx="15087600" cy="4648708"/>
          </a:xfrm>
          <a:prstGeom prst="rect">
            <a:avLst/>
          </a:prstGeom>
          <a:noFill/>
          <a:ln>
            <a:noFill/>
          </a:ln>
        </p:spPr>
        <p:txBody>
          <a:bodyPr spcFirstLastPara="1" wrap="square" lIns="0" tIns="31750" rIns="0" bIns="0" anchor="t" anchorCtr="0">
            <a:spAutoFit/>
          </a:bodyPr>
          <a:lstStyle/>
          <a:p>
            <a:pPr marL="12700" marR="5080" lvl="0" indent="0" algn="ctr" rtl="0">
              <a:spcBef>
                <a:spcPts val="0"/>
              </a:spcBef>
              <a:spcAft>
                <a:spcPts val="0"/>
              </a:spcAft>
              <a:buNone/>
            </a:pPr>
            <a:r>
              <a:rPr lang="en-US" sz="7000" b="1" i="1">
                <a:latin typeface="Gill Sans"/>
                <a:ea typeface="Gill Sans"/>
                <a:cs typeface="Gill Sans"/>
                <a:sym typeface="Gill Sans"/>
              </a:rPr>
              <a:t>“I am the bread of Life,” Jesus  declares. </a:t>
            </a:r>
            <a:br>
              <a:rPr lang="en-US" sz="7000" b="1" i="1">
                <a:latin typeface="Gill Sans"/>
                <a:ea typeface="Gill Sans"/>
                <a:cs typeface="Gill Sans"/>
                <a:sym typeface="Gill Sans"/>
              </a:rPr>
            </a:br>
            <a:br>
              <a:rPr lang="en-US" sz="4000">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As you chew and swallow this piece of bread, invite Christ </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to nourish your spirit during this time of worship.</a:t>
            </a:r>
            <a:br>
              <a:rPr lang="en-US" sz="4000" b="1" i="1">
                <a:solidFill>
                  <a:schemeClr val="dk1"/>
                </a:solidFill>
                <a:latin typeface="Gill Sans"/>
                <a:ea typeface="Gill Sans"/>
                <a:cs typeface="Gill Sans"/>
                <a:sym typeface="Gill Sans"/>
              </a:rPr>
            </a:br>
            <a:endParaRPr sz="4000" b="1" i="1">
              <a:solidFill>
                <a:schemeClr val="dk1"/>
              </a:solidFill>
              <a:latin typeface="Gill Sans"/>
              <a:ea typeface="Gill Sans"/>
              <a:cs typeface="Gill Sans"/>
              <a:sym typeface="Gill Sans"/>
            </a:endParaRPr>
          </a:p>
        </p:txBody>
      </p:sp>
      <p:sp>
        <p:nvSpPr>
          <p:cNvPr id="109" name="Google Shape;109;p11"/>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05</a:t>
            </a:r>
            <a:endParaRPr sz="2000">
              <a:solidFill>
                <a:schemeClr val="dk1"/>
              </a:solidFill>
              <a:latin typeface="Gill Sans"/>
              <a:ea typeface="Gill Sans"/>
              <a:cs typeface="Gill Sans"/>
              <a:sym typeface="Gill Sans"/>
            </a:endParaRPr>
          </a:p>
        </p:txBody>
      </p:sp>
      <p:sp>
        <p:nvSpPr>
          <p:cNvPr id="110" name="Google Shape;110;p11"/>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1"/>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12" name="Google Shape;112;p11"/>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2"/>
          <p:cNvSpPr txBox="1">
            <a:spLocks noGrp="1"/>
          </p:cNvSpPr>
          <p:nvPr>
            <p:ph type="title"/>
          </p:nvPr>
        </p:nvSpPr>
        <p:spPr>
          <a:xfrm>
            <a:off x="1600200" y="1588039"/>
            <a:ext cx="15087600" cy="7110921"/>
          </a:xfrm>
          <a:prstGeom prst="rect">
            <a:avLst/>
          </a:prstGeom>
          <a:noFill/>
          <a:ln>
            <a:noFill/>
          </a:ln>
        </p:spPr>
        <p:txBody>
          <a:bodyPr spcFirstLastPara="1" wrap="square" lIns="0" tIns="31750" rIns="0" bIns="0" anchor="t" anchorCtr="0">
            <a:spAutoFit/>
          </a:bodyPr>
          <a:lstStyle/>
          <a:p>
            <a:pPr marL="12065" marR="5080" lvl="0" indent="0" algn="ctr" rtl="0">
              <a:spcBef>
                <a:spcPts val="0"/>
              </a:spcBef>
              <a:spcAft>
                <a:spcPts val="0"/>
              </a:spcAft>
              <a:buNone/>
            </a:pPr>
            <a:r>
              <a:rPr lang="en-US" sz="7000" b="1" i="1">
                <a:latin typeface="Gill Sans"/>
                <a:ea typeface="Gill Sans"/>
                <a:cs typeface="Gill Sans"/>
                <a:sym typeface="Gill Sans"/>
              </a:rPr>
              <a:t>God has so abundantly provided for all we could ever need… </a:t>
            </a:r>
            <a:br>
              <a:rPr lang="en-US" sz="7000" b="1" i="1">
                <a:latin typeface="Gill Sans"/>
                <a:ea typeface="Gill Sans"/>
                <a:cs typeface="Gill Sans"/>
                <a:sym typeface="Gill Sans"/>
              </a:rPr>
            </a:b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Yet, so many are left struggling –  either due to lack of available, sustainable food - or due to over-availability and misuse.</a:t>
            </a:r>
            <a:br>
              <a:rPr lang="en-US" sz="4000" b="1" i="1">
                <a:solidFill>
                  <a:schemeClr val="dk1"/>
                </a:solidFill>
                <a:latin typeface="Gill Sans"/>
                <a:ea typeface="Gill Sans"/>
                <a:cs typeface="Gill Sans"/>
                <a:sym typeface="Gill Sans"/>
              </a:rPr>
            </a:b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During this worship time, ask the Holy Spirit </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to reveal how we might be better stewards of our own food resources.</a:t>
            </a:r>
            <a:br>
              <a:rPr lang="en-US" sz="4000" b="1" i="1">
                <a:solidFill>
                  <a:schemeClr val="dk1"/>
                </a:solidFill>
                <a:latin typeface="Gill Sans"/>
                <a:ea typeface="Gill Sans"/>
                <a:cs typeface="Gill Sans"/>
                <a:sym typeface="Gill Sans"/>
              </a:rPr>
            </a:br>
            <a:endParaRPr sz="4000" b="1" i="1">
              <a:solidFill>
                <a:schemeClr val="dk1"/>
              </a:solidFill>
              <a:latin typeface="Gill Sans"/>
              <a:ea typeface="Gill Sans"/>
              <a:cs typeface="Gill Sans"/>
              <a:sym typeface="Gill Sans"/>
            </a:endParaRPr>
          </a:p>
        </p:txBody>
      </p:sp>
      <p:sp>
        <p:nvSpPr>
          <p:cNvPr id="120" name="Google Shape;120;p12"/>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06</a:t>
            </a:r>
            <a:endParaRPr sz="2000">
              <a:solidFill>
                <a:schemeClr val="dk1"/>
              </a:solidFill>
              <a:latin typeface="Gill Sans"/>
              <a:ea typeface="Gill Sans"/>
              <a:cs typeface="Gill Sans"/>
              <a:sym typeface="Gill Sans"/>
            </a:endParaRPr>
          </a:p>
        </p:txBody>
      </p:sp>
      <p:sp>
        <p:nvSpPr>
          <p:cNvPr id="121" name="Google Shape;121;p12"/>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2"/>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23" name="Google Shape;123;p12"/>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3"/>
          <p:cNvSpPr txBox="1">
            <a:spLocks noGrp="1"/>
          </p:cNvSpPr>
          <p:nvPr>
            <p:ph type="title"/>
          </p:nvPr>
        </p:nvSpPr>
        <p:spPr>
          <a:xfrm>
            <a:off x="1044000" y="433878"/>
            <a:ext cx="16200000" cy="8803692"/>
          </a:xfrm>
          <a:prstGeom prst="rect">
            <a:avLst/>
          </a:prstGeom>
          <a:noFill/>
          <a:ln>
            <a:noFill/>
          </a:ln>
        </p:spPr>
        <p:txBody>
          <a:bodyPr spcFirstLastPara="1" wrap="square" lIns="0" tIns="31750" rIns="0" bIns="0" anchor="t" anchorCtr="0">
            <a:spAutoFit/>
          </a:bodyPr>
          <a:lstStyle/>
          <a:p>
            <a:pPr marL="49530" marR="41910" lvl="0" indent="0" algn="ctr" rtl="0">
              <a:spcBef>
                <a:spcPts val="0"/>
              </a:spcBef>
              <a:spcAft>
                <a:spcPts val="0"/>
              </a:spcAft>
              <a:buNone/>
            </a:pPr>
            <a:r>
              <a:rPr lang="en-US" sz="7000" b="1" i="1">
                <a:latin typeface="Gill Sans"/>
                <a:ea typeface="Gill Sans"/>
                <a:cs typeface="Gill Sans"/>
                <a:sym typeface="Gill Sans"/>
              </a:rPr>
              <a:t>We are connected to one another by faith, and our growth is dependent on each other and God. </a:t>
            </a:r>
            <a:br>
              <a:rPr lang="en-US" sz="7000" b="1" i="1">
                <a:latin typeface="Gill Sans"/>
                <a:ea typeface="Gill Sans"/>
                <a:cs typeface="Gill Sans"/>
                <a:sym typeface="Gill Sans"/>
              </a:rPr>
            </a:br>
            <a:br>
              <a:rPr lang="en-US" sz="4000">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Reflect on your connection with those who are in worship today/ in your family or circle of support/ in your community.	</a:t>
            </a:r>
            <a:br>
              <a:rPr lang="en-US" sz="4000" b="1" i="1">
                <a:solidFill>
                  <a:schemeClr val="dk1"/>
                </a:solidFill>
                <a:latin typeface="Gill Sans"/>
                <a:ea typeface="Gill Sans"/>
                <a:cs typeface="Gill Sans"/>
                <a:sym typeface="Gill Sans"/>
              </a:rPr>
            </a:b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Today, we affirm our need to be connected with one another and with God. </a:t>
            </a:r>
            <a:br>
              <a:rPr lang="en-US" sz="4000" b="1" i="1">
                <a:solidFill>
                  <a:schemeClr val="dk1"/>
                </a:solidFill>
                <a:latin typeface="Gill Sans"/>
                <a:ea typeface="Gill Sans"/>
                <a:cs typeface="Gill Sans"/>
                <a:sym typeface="Gill Sans"/>
              </a:rPr>
            </a:b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It is that connection that unites us as we pray and act against hunger.</a:t>
            </a:r>
            <a:br>
              <a:rPr lang="en-US" sz="4000" b="1" i="1">
                <a:solidFill>
                  <a:schemeClr val="dk1"/>
                </a:solidFill>
                <a:latin typeface="Gill Sans"/>
                <a:ea typeface="Gill Sans"/>
                <a:cs typeface="Gill Sans"/>
                <a:sym typeface="Gill Sans"/>
              </a:rPr>
            </a:br>
            <a:endParaRPr sz="4000" b="1" i="1">
              <a:solidFill>
                <a:schemeClr val="dk1"/>
              </a:solidFill>
              <a:latin typeface="Gill Sans"/>
              <a:ea typeface="Gill Sans"/>
              <a:cs typeface="Gill Sans"/>
              <a:sym typeface="Gill Sans"/>
            </a:endParaRPr>
          </a:p>
        </p:txBody>
      </p:sp>
      <p:sp>
        <p:nvSpPr>
          <p:cNvPr id="131" name="Google Shape;131;p13"/>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07</a:t>
            </a:r>
            <a:endParaRPr sz="2000">
              <a:solidFill>
                <a:schemeClr val="dk1"/>
              </a:solidFill>
              <a:latin typeface="Gill Sans"/>
              <a:ea typeface="Gill Sans"/>
              <a:cs typeface="Gill Sans"/>
              <a:sym typeface="Gill Sans"/>
            </a:endParaRPr>
          </a:p>
        </p:txBody>
      </p:sp>
      <p:sp>
        <p:nvSpPr>
          <p:cNvPr id="132" name="Google Shape;132;p13"/>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3"/>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34" name="Google Shape;134;p13"/>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4"/>
          <p:cNvSpPr txBox="1">
            <a:spLocks noGrp="1"/>
          </p:cNvSpPr>
          <p:nvPr>
            <p:ph type="title"/>
          </p:nvPr>
        </p:nvSpPr>
        <p:spPr>
          <a:xfrm>
            <a:off x="1044000" y="833987"/>
            <a:ext cx="16200000" cy="8003473"/>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Opening Greeting</a:t>
            </a:r>
            <a:br>
              <a:rPr lang="en-US" sz="7000" b="1" i="1">
                <a:latin typeface="Gill Sans"/>
                <a:ea typeface="Gill Sans"/>
                <a:cs typeface="Gill Sans"/>
                <a:sym typeface="Gill Sans"/>
              </a:rPr>
            </a:br>
            <a:br>
              <a:rPr lang="en-US" sz="48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Hear these words of Jesus:</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 </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“I come that you may have life, and have it abundantly…” (John 10:10)</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 </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“I am the bread of life. Whoever comes to me will never hunger, and whoever believes in me will never thirst.” (John 6:35)</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 </a:t>
            </a:r>
            <a:br>
              <a:rPr lang="en-US" sz="4000" b="1" i="1">
                <a:solidFill>
                  <a:schemeClr val="dk1"/>
                </a:solidFill>
                <a:latin typeface="Gill Sans"/>
                <a:ea typeface="Gill Sans"/>
                <a:cs typeface="Gill Sans"/>
                <a:sym typeface="Gill Sans"/>
              </a:rPr>
            </a:br>
            <a:r>
              <a:rPr lang="en-US" sz="4000" b="1" i="1">
                <a:solidFill>
                  <a:schemeClr val="dk1"/>
                </a:solidFill>
                <a:latin typeface="Gill Sans"/>
                <a:ea typeface="Gill Sans"/>
                <a:cs typeface="Gill Sans"/>
                <a:sym typeface="Gill Sans"/>
              </a:rPr>
              <a:t>“Blessed are those who hunger and thirst for righteousness, for they will be filled.” (Matthew 5:6)</a:t>
            </a:r>
            <a:br>
              <a:rPr lang="en-US" sz="4000" b="1" i="1">
                <a:solidFill>
                  <a:schemeClr val="dk1"/>
                </a:solidFill>
                <a:latin typeface="Gill Sans"/>
                <a:ea typeface="Gill Sans"/>
                <a:cs typeface="Gill Sans"/>
                <a:sym typeface="Gill Sans"/>
              </a:rPr>
            </a:br>
            <a:endParaRPr sz="4000" b="1" i="1">
              <a:solidFill>
                <a:schemeClr val="dk1"/>
              </a:solidFill>
              <a:latin typeface="Gill Sans"/>
              <a:ea typeface="Gill Sans"/>
              <a:cs typeface="Gill Sans"/>
              <a:sym typeface="Gill Sans"/>
            </a:endParaRPr>
          </a:p>
        </p:txBody>
      </p:sp>
      <p:sp>
        <p:nvSpPr>
          <p:cNvPr id="142" name="Google Shape;142;p14"/>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08</a:t>
            </a:r>
            <a:endParaRPr sz="2000">
              <a:solidFill>
                <a:schemeClr val="dk1"/>
              </a:solidFill>
              <a:latin typeface="Gill Sans"/>
              <a:ea typeface="Gill Sans"/>
              <a:cs typeface="Gill Sans"/>
              <a:sym typeface="Gill Sans"/>
            </a:endParaRPr>
          </a:p>
        </p:txBody>
      </p:sp>
      <p:sp>
        <p:nvSpPr>
          <p:cNvPr id="143" name="Google Shape;143;p14"/>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4"/>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45" name="Google Shape;145;p14"/>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p:nvPr/>
        </p:nvSpPr>
        <p:spPr>
          <a:xfrm>
            <a:off x="2967969" y="8977314"/>
            <a:ext cx="3514725" cy="9525"/>
          </a:xfrm>
          <a:custGeom>
            <a:avLst/>
            <a:gdLst/>
            <a:ahLst/>
            <a:cxnLst/>
            <a:rect l="l" t="t" r="r" b="b"/>
            <a:pathLst>
              <a:path w="3514725" h="9525" extrusionOk="0">
                <a:moveTo>
                  <a:pt x="3514724" y="9524"/>
                </a:moveTo>
                <a:lnTo>
                  <a:pt x="0" y="9524"/>
                </a:lnTo>
                <a:lnTo>
                  <a:pt x="0" y="0"/>
                </a:lnTo>
                <a:lnTo>
                  <a:pt x="3514724" y="0"/>
                </a:lnTo>
                <a:lnTo>
                  <a:pt x="3514724"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5"/>
          <p:cNvSpPr txBox="1">
            <a:spLocks noGrp="1"/>
          </p:cNvSpPr>
          <p:nvPr>
            <p:ph type="title"/>
          </p:nvPr>
        </p:nvSpPr>
        <p:spPr>
          <a:xfrm>
            <a:off x="419100" y="3742476"/>
            <a:ext cx="17449800" cy="2802049"/>
          </a:xfrm>
          <a:prstGeom prst="rect">
            <a:avLst/>
          </a:prstGeom>
          <a:noFill/>
          <a:ln>
            <a:noFill/>
          </a:ln>
        </p:spPr>
        <p:txBody>
          <a:bodyPr spcFirstLastPara="1" wrap="square" lIns="0" tIns="31750" rIns="0" bIns="0" anchor="t" anchorCtr="0">
            <a:spAutoFit/>
          </a:bodyPr>
          <a:lstStyle/>
          <a:p>
            <a:pPr marL="0" lvl="0" indent="0" algn="ctr" rtl="0">
              <a:spcBef>
                <a:spcPts val="0"/>
              </a:spcBef>
              <a:spcAft>
                <a:spcPts val="0"/>
              </a:spcAft>
              <a:buNone/>
            </a:pPr>
            <a:r>
              <a:rPr lang="en-US" sz="7000" b="1" i="1">
                <a:latin typeface="Gill Sans"/>
                <a:ea typeface="Gill Sans"/>
                <a:cs typeface="Gill Sans"/>
                <a:sym typeface="Gill Sans"/>
              </a:rPr>
              <a:t>Opening Prayer</a:t>
            </a:r>
            <a:br>
              <a:rPr lang="en-US" sz="7000" b="1" i="1">
                <a:latin typeface="Gill Sans"/>
                <a:ea typeface="Gill Sans"/>
                <a:cs typeface="Gill Sans"/>
                <a:sym typeface="Gill Sans"/>
              </a:rPr>
            </a:br>
            <a:br>
              <a:rPr lang="en-US" sz="7000" b="1" i="1">
                <a:latin typeface="Gill Sans"/>
                <a:ea typeface="Gill Sans"/>
                <a:cs typeface="Gill Sans"/>
                <a:sym typeface="Gill Sans"/>
              </a:rPr>
            </a:br>
            <a:endParaRPr sz="4000" b="1" i="1">
              <a:latin typeface="Gill Sans"/>
              <a:ea typeface="Gill Sans"/>
              <a:cs typeface="Gill Sans"/>
              <a:sym typeface="Gill Sans"/>
            </a:endParaRPr>
          </a:p>
        </p:txBody>
      </p:sp>
      <p:sp>
        <p:nvSpPr>
          <p:cNvPr id="153" name="Google Shape;153;p15"/>
          <p:cNvSpPr txBox="1"/>
          <p:nvPr/>
        </p:nvSpPr>
        <p:spPr>
          <a:xfrm>
            <a:off x="1393900" y="8805928"/>
            <a:ext cx="2921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rgbClr val="006661"/>
                </a:solidFill>
                <a:latin typeface="Gill Sans"/>
                <a:ea typeface="Gill Sans"/>
                <a:cs typeface="Gill Sans"/>
                <a:sym typeface="Gill Sans"/>
              </a:rPr>
              <a:t>09</a:t>
            </a:r>
            <a:endParaRPr sz="2000">
              <a:solidFill>
                <a:schemeClr val="dk1"/>
              </a:solidFill>
              <a:latin typeface="Gill Sans"/>
              <a:ea typeface="Gill Sans"/>
              <a:cs typeface="Gill Sans"/>
              <a:sym typeface="Gill Sans"/>
            </a:endParaRPr>
          </a:p>
        </p:txBody>
      </p:sp>
      <p:sp>
        <p:nvSpPr>
          <p:cNvPr id="154" name="Google Shape;154;p15"/>
          <p:cNvSpPr/>
          <p:nvPr/>
        </p:nvSpPr>
        <p:spPr>
          <a:xfrm>
            <a:off x="16399611" y="8880870"/>
            <a:ext cx="323850" cy="123825"/>
          </a:xfrm>
          <a:custGeom>
            <a:avLst/>
            <a:gdLst/>
            <a:ahLst/>
            <a:cxnLst/>
            <a:rect l="l" t="t" r="r" b="b"/>
            <a:pathLst>
              <a:path w="323850" h="123825" extrusionOk="0">
                <a:moveTo>
                  <a:pt x="323799" y="61595"/>
                </a:moveTo>
                <a:lnTo>
                  <a:pt x="233349" y="0"/>
                </a:lnTo>
                <a:lnTo>
                  <a:pt x="233349" y="52311"/>
                </a:lnTo>
                <a:lnTo>
                  <a:pt x="0" y="52311"/>
                </a:lnTo>
                <a:lnTo>
                  <a:pt x="0" y="70878"/>
                </a:lnTo>
                <a:lnTo>
                  <a:pt x="233349" y="70878"/>
                </a:lnTo>
                <a:lnTo>
                  <a:pt x="233349" y="123202"/>
                </a:lnTo>
                <a:lnTo>
                  <a:pt x="323799" y="615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5"/>
          <p:cNvSpPr txBox="1"/>
          <p:nvPr/>
        </p:nvSpPr>
        <p:spPr>
          <a:xfrm>
            <a:off x="15707844" y="8756324"/>
            <a:ext cx="1132205" cy="370205"/>
          </a:xfrm>
          <a:prstGeom prst="rect">
            <a:avLst/>
          </a:prstGeom>
          <a:noFill/>
          <a:ln w="10950" cap="flat" cmpd="sng">
            <a:solidFill>
              <a:srgbClr val="FFFFFF"/>
            </a:solidFill>
            <a:prstDash val="solid"/>
            <a:round/>
            <a:headEnd type="none" w="sm" len="sm"/>
            <a:tailEnd type="none" w="sm" len="sm"/>
          </a:ln>
        </p:spPr>
        <p:txBody>
          <a:bodyPr spcFirstLastPara="1" wrap="square" lIns="0" tIns="52700" rIns="0" bIns="0" anchor="t" anchorCtr="0">
            <a:spAutoFit/>
          </a:bodyPr>
          <a:lstStyle/>
          <a:p>
            <a:pPr marL="123825" marR="0" lvl="0" indent="0" algn="l" rtl="0">
              <a:lnSpc>
                <a:spcPct val="100000"/>
              </a:lnSpc>
              <a:spcBef>
                <a:spcPts val="0"/>
              </a:spcBef>
              <a:spcAft>
                <a:spcPts val="0"/>
              </a:spcAft>
              <a:buNone/>
            </a:pPr>
            <a:r>
              <a:rPr lang="en-US" sz="1600">
                <a:solidFill>
                  <a:srgbClr val="006661"/>
                </a:solidFill>
                <a:latin typeface="Arial"/>
                <a:ea typeface="Arial"/>
                <a:cs typeface="Arial"/>
                <a:sym typeface="Arial"/>
              </a:rPr>
              <a:t>Next</a:t>
            </a:r>
            <a:endParaRPr sz="1600">
              <a:solidFill>
                <a:schemeClr val="dk1"/>
              </a:solidFill>
              <a:latin typeface="Arial"/>
              <a:ea typeface="Arial"/>
              <a:cs typeface="Arial"/>
              <a:sym typeface="Arial"/>
            </a:endParaRPr>
          </a:p>
        </p:txBody>
      </p:sp>
      <p:cxnSp>
        <p:nvCxnSpPr>
          <p:cNvPr id="156" name="Google Shape;156;p15"/>
          <p:cNvCxnSpPr/>
          <p:nvPr/>
        </p:nvCxnSpPr>
        <p:spPr>
          <a:xfrm>
            <a:off x="3579485" y="8977314"/>
            <a:ext cx="1112903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76C70A964F242B709CB10E4FE9760" ma:contentTypeVersion="13" ma:contentTypeDescription="Create a new document." ma:contentTypeScope="" ma:versionID="a6ddd91346bd6dc5a605019b4059b13b">
  <xsd:schema xmlns:xsd="http://www.w3.org/2001/XMLSchema" xmlns:xs="http://www.w3.org/2001/XMLSchema" xmlns:p="http://schemas.microsoft.com/office/2006/metadata/properties" xmlns:ns2="8828d621-ccf8-45f5-84a1-5c07df252356" xmlns:ns3="4c364b8f-a71f-473e-bd38-3b815d6037fa" targetNamespace="http://schemas.microsoft.com/office/2006/metadata/properties" ma:root="true" ma:fieldsID="972f71d00f7dce040f9d5897ee208047" ns2:_="" ns3:_="">
    <xsd:import namespace="8828d621-ccf8-45f5-84a1-5c07df252356"/>
    <xsd:import namespace="4c364b8f-a71f-473e-bd38-3b815d6037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8d621-ccf8-45f5-84a1-5c07df252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364b8f-a71f-473e-bd38-3b815d603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944132-A8A6-443C-BD1A-70F52CEC2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8d621-ccf8-45f5-84a1-5c07df252356"/>
    <ds:schemaRef ds:uri="4c364b8f-a71f-473e-bd38-3b815d603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2ABA45-C407-480F-865E-B3621F5D125A}">
  <ds:schemaRefs>
    <ds:schemaRef ds:uri="http://schemas.microsoft.com/sharepoint/v3/contenttype/forms"/>
  </ds:schemaRefs>
</ds:datastoreItem>
</file>

<file path=customXml/itemProps3.xml><?xml version="1.0" encoding="utf-8"?>
<ds:datastoreItem xmlns:ds="http://schemas.openxmlformats.org/officeDocument/2006/customXml" ds:itemID="{DDDAC543-8F7C-42BB-B7B3-0D524791BD6A}">
  <ds:schemaRefs>
    <ds:schemaRef ds:uri="http://schemas.microsoft.com/office/2006/documentManagement/types"/>
    <ds:schemaRef ds:uri="8828d621-ccf8-45f5-84a1-5c07df252356"/>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4c364b8f-a71f-473e-bd38-3b815d6037fa"/>
  </ds:schemaRefs>
</ds:datastoreItem>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Custom</PresentationFormat>
  <Paragraphs>339</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Gill Sans</vt:lpstr>
      <vt:lpstr>Georgia</vt:lpstr>
      <vt:lpstr>Calibri</vt:lpstr>
      <vt:lpstr>Arial</vt:lpstr>
      <vt:lpstr>Office Theme</vt:lpstr>
      <vt:lpstr>PowerPoint Presentation</vt:lpstr>
      <vt:lpstr>PowerPoint Presentation</vt:lpstr>
      <vt:lpstr>Why We Pray and Act  Against  Hunger</vt:lpstr>
      <vt:lpstr>“Taste and see that the Lord is good”</vt:lpstr>
      <vt:lpstr>“I am the bread of Life,” Jesus  declares.   As you chew and swallow this piece of bread, invite Christ  to nourish your spirit during this time of worship. </vt:lpstr>
      <vt:lpstr>God has so abundantly provided for all we could ever need…   Yet, so many are left struggling –  either due to lack of available, sustainable food - or due to over-availability and misuse.  During this worship time, ask the Holy Spirit  to reveal how we might be better stewards of our own food resources. </vt:lpstr>
      <vt:lpstr>We are connected to one another by faith, and our growth is dependent on each other and God.   Reflect on your connection with those who are in worship today/ in your family or circle of support/ in your community.   Today, we affirm our need to be connected with one another and with God.   It is that connection that unites us as we pray and act against hunger. </vt:lpstr>
      <vt:lpstr>Opening Greeting  Hear these words of Jesus:   “I come that you may have life, and have it abundantly…” (John 10:10)   “I am the bread of life. Whoever comes to me will never hunger, and whoever believes in me will never thirst.” (John 6:35)   “Blessed are those who hunger and thirst for righteousness, for they will be filled.” (Matthew 5:6) </vt:lpstr>
      <vt:lpstr>Opening Prayer  </vt:lpstr>
      <vt:lpstr>Opening Hymn/Song/Music  </vt:lpstr>
      <vt:lpstr>Prayer of Confession  </vt:lpstr>
      <vt:lpstr>Psalter Reading:  Psalm 23</vt:lpstr>
      <vt:lpstr>Psalter Reading:  Psalm 23</vt:lpstr>
      <vt:lpstr>Psalter Reading: Psalm 23</vt:lpstr>
      <vt:lpstr>Psalter Reading: Psalm 23</vt:lpstr>
      <vt:lpstr>Prayer for Illumination  </vt:lpstr>
      <vt:lpstr>Scripture Reading:  Luke 11: 1-8</vt:lpstr>
      <vt:lpstr>Scripture Reading:  Luke 11: 1-8</vt:lpstr>
      <vt:lpstr>Scripture Reading:  Luke 11: 1-8</vt:lpstr>
      <vt:lpstr>Scripture Reading:  Luke 11: 1-8</vt:lpstr>
      <vt:lpstr>Hymn/Song/Music  </vt:lpstr>
      <vt:lpstr>Sermon/Reflection Questions/ Symbolic Actions   1. How aware and informed are we of some of the urgent needs of people who are faced with a hunger crisis?   2. In what ways, if any, have we been dismissive of the cries of need for help when they reach our ears? </vt:lpstr>
      <vt:lpstr>Sermon/Reflection Questions/ Symbolic Actions    3. As the hungry persist in their call and cry for help, in what ways can we too be persistent in our praying and acting against hunger?  4. What are some best practices and who are some role models who show to us a way of life that lead towards a world without hunger? </vt:lpstr>
      <vt:lpstr>Hymn/Song/Music  </vt:lpstr>
      <vt:lpstr>Response to the Word</vt:lpstr>
      <vt:lpstr>Response to the Word</vt:lpstr>
      <vt:lpstr>Response to the Word</vt:lpstr>
      <vt:lpstr>Response to the Word</vt:lpstr>
      <vt:lpstr>Response to the Word</vt:lpstr>
      <vt:lpstr>Response to the Word</vt:lpstr>
      <vt:lpstr>Response to the Word</vt:lpstr>
      <vt:lpstr>Hymn/Song/Music  </vt:lpstr>
      <vt:lpstr>Prayers of Intercession</vt:lpstr>
      <vt:lpstr>Prayers of Intercession</vt:lpstr>
      <vt:lpstr>Prayers of Intercession</vt:lpstr>
      <vt:lpstr>Prayers of Intercession</vt:lpstr>
      <vt:lpstr>The Lord’s Prayer  </vt:lpstr>
      <vt:lpstr>Closing Hymn/Song/Music  </vt:lpstr>
      <vt:lpstr>Sending Forth / Benediction</vt:lpstr>
      <vt:lpstr>Sending Forth / Benediction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Braun</dc:creator>
  <cp:lastModifiedBy>Karla Braun</cp:lastModifiedBy>
  <cp:revision>1</cp:revision>
  <dcterms:modified xsi:type="dcterms:W3CDTF">2021-10-04T16:25:44Z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0x010100BFA76C70A964F242B709CB10E4FE9760</vt:lpwstr>
  </property>
</Properties>
</file>